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UpComing%20Assignmen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Sheet1!$B$5:$B$10</c:f>
              <c:strCache>
                <c:ptCount val="6"/>
                <c:pt idx="0">
                  <c:v>FANS</c:v>
                </c:pt>
                <c:pt idx="1">
                  <c:v>SEWING MACHINES</c:v>
                </c:pt>
                <c:pt idx="2">
                  <c:v>POWER PRODUCTS</c:v>
                </c:pt>
                <c:pt idx="3">
                  <c:v>HOME APPLIANCES</c:v>
                </c:pt>
                <c:pt idx="4">
                  <c:v>AUTO COMPONENTS</c:v>
                </c:pt>
                <c:pt idx="5">
                  <c:v>WATER COOLERS</c:v>
                </c:pt>
              </c:strCache>
            </c:strRef>
          </c:cat>
          <c:val>
            <c:numRef>
              <c:f>Sheet1!$C$5:$C$10</c:f>
              <c:numCache>
                <c:formatCode>0%</c:formatCode>
                <c:ptCount val="6"/>
                <c:pt idx="0">
                  <c:v>0.45</c:v>
                </c:pt>
                <c:pt idx="1">
                  <c:v>0.22</c:v>
                </c:pt>
                <c:pt idx="2">
                  <c:v>0.13</c:v>
                </c:pt>
                <c:pt idx="3">
                  <c:v>0.13</c:v>
                </c:pt>
                <c:pt idx="4">
                  <c:v>0.05</c:v>
                </c:pt>
                <c:pt idx="5">
                  <c:v>0.02</c:v>
                </c:pt>
              </c:numCache>
            </c:numRef>
          </c:val>
        </c:ser>
        <c:ser>
          <c:idx val="1"/>
          <c:order val="1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Sheet1!$B$5:$B$10</c:f>
              <c:strCache>
                <c:ptCount val="6"/>
                <c:pt idx="0">
                  <c:v>FANS</c:v>
                </c:pt>
                <c:pt idx="1">
                  <c:v>SEWING MACHINES</c:v>
                </c:pt>
                <c:pt idx="2">
                  <c:v>POWER PRODUCTS</c:v>
                </c:pt>
                <c:pt idx="3">
                  <c:v>HOME APPLIANCES</c:v>
                </c:pt>
                <c:pt idx="4">
                  <c:v>AUTO COMPONENTS</c:v>
                </c:pt>
                <c:pt idx="5">
                  <c:v>WATER COOLERS</c:v>
                </c:pt>
              </c:strCache>
            </c:strRef>
          </c:cat>
          <c:val>
            <c:numRef>
              <c:f>Sheet1!$D$5:$D$10</c:f>
              <c:numCache>
                <c:formatCode>0%</c:formatCode>
                <c:ptCount val="6"/>
                <c:pt idx="0">
                  <c:v>0.3</c:v>
                </c:pt>
                <c:pt idx="1">
                  <c:v>0.27</c:v>
                </c:pt>
                <c:pt idx="2">
                  <c:v>0.16</c:v>
                </c:pt>
                <c:pt idx="3">
                  <c:v>0.15</c:v>
                </c:pt>
                <c:pt idx="4">
                  <c:v>0.05</c:v>
                </c:pt>
                <c:pt idx="5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33396544"/>
        <c:axId val="1833388928"/>
      </c:barChart>
      <c:catAx>
        <c:axId val="1833396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3388928"/>
        <c:crosses val="autoZero"/>
        <c:auto val="1"/>
        <c:lblAlgn val="ctr"/>
        <c:lblOffset val="100"/>
        <c:noMultiLvlLbl val="0"/>
      </c:catAx>
      <c:valAx>
        <c:axId val="18333889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833396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Sheet1!$B$5:$B$10</c:f>
              <c:strCache>
                <c:ptCount val="6"/>
                <c:pt idx="0">
                  <c:v>FANS</c:v>
                </c:pt>
                <c:pt idx="1">
                  <c:v>SEWING MACHINES</c:v>
                </c:pt>
                <c:pt idx="2">
                  <c:v>POWER PRODUCTS</c:v>
                </c:pt>
                <c:pt idx="3">
                  <c:v>HOME APPLIANCES</c:v>
                </c:pt>
                <c:pt idx="4">
                  <c:v>AUTO COMPONENTS</c:v>
                </c:pt>
                <c:pt idx="5">
                  <c:v>WATER COOLERS</c:v>
                </c:pt>
              </c:strCache>
            </c:strRef>
          </c:cat>
          <c:val>
            <c:numRef>
              <c:f>Sheet1!$E$5:$E$10</c:f>
              <c:numCache>
                <c:formatCode>General</c:formatCode>
                <c:ptCount val="6"/>
                <c:pt idx="0">
                  <c:v>540</c:v>
                </c:pt>
                <c:pt idx="1">
                  <c:v>264</c:v>
                </c:pt>
                <c:pt idx="2">
                  <c:v>156</c:v>
                </c:pt>
                <c:pt idx="3">
                  <c:v>156</c:v>
                </c:pt>
                <c:pt idx="4">
                  <c:v>60</c:v>
                </c:pt>
                <c:pt idx="5">
                  <c:v>24</c:v>
                </c:pt>
              </c:numCache>
            </c:numRef>
          </c:val>
        </c:ser>
        <c:ser>
          <c:idx val="1"/>
          <c:order val="1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Sheet1!$B$5:$B$10</c:f>
              <c:strCache>
                <c:ptCount val="6"/>
                <c:pt idx="0">
                  <c:v>FANS</c:v>
                </c:pt>
                <c:pt idx="1">
                  <c:v>SEWING MACHINES</c:v>
                </c:pt>
                <c:pt idx="2">
                  <c:v>POWER PRODUCTS</c:v>
                </c:pt>
                <c:pt idx="3">
                  <c:v>HOME APPLIANCES</c:v>
                </c:pt>
                <c:pt idx="4">
                  <c:v>AUTO COMPONENTS</c:v>
                </c:pt>
                <c:pt idx="5">
                  <c:v>WATER COOLERS</c:v>
                </c:pt>
              </c:strCache>
            </c:strRef>
          </c:cat>
          <c:val>
            <c:numRef>
              <c:f>Sheet1!$F$5:$F$10</c:f>
              <c:numCache>
                <c:formatCode>General</c:formatCode>
                <c:ptCount val="6"/>
                <c:pt idx="0">
                  <c:v>540</c:v>
                </c:pt>
                <c:pt idx="1">
                  <c:v>486.00000000000006</c:v>
                </c:pt>
                <c:pt idx="2">
                  <c:v>288</c:v>
                </c:pt>
                <c:pt idx="3">
                  <c:v>270</c:v>
                </c:pt>
                <c:pt idx="4">
                  <c:v>90</c:v>
                </c:pt>
                <c:pt idx="5">
                  <c:v>126.00000000000001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33395456"/>
        <c:axId val="1833393824"/>
      </c:barChart>
      <c:catAx>
        <c:axId val="18333954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33393824"/>
        <c:crosses val="autoZero"/>
        <c:auto val="1"/>
        <c:lblAlgn val="ctr"/>
        <c:lblOffset val="100"/>
        <c:noMultiLvlLbl val="0"/>
      </c:catAx>
      <c:valAx>
        <c:axId val="18333938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339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Sheet2!$B$17:$B$22</c:f>
              <c:strCache>
                <c:ptCount val="6"/>
                <c:pt idx="0">
                  <c:v>&lt;1</c:v>
                </c:pt>
                <c:pt idx="1">
                  <c:v>1-2</c:v>
                </c:pt>
                <c:pt idx="2">
                  <c:v>2-4</c:v>
                </c:pt>
                <c:pt idx="3">
                  <c:v>4-6</c:v>
                </c:pt>
                <c:pt idx="4">
                  <c:v>6-8</c:v>
                </c:pt>
                <c:pt idx="5">
                  <c:v>&gt;8</c:v>
                </c:pt>
              </c:strCache>
            </c:strRef>
          </c:cat>
          <c:val>
            <c:numRef>
              <c:f>Sheet2!$C$17:$C$22</c:f>
              <c:numCache>
                <c:formatCode>0%</c:formatCode>
                <c:ptCount val="6"/>
                <c:pt idx="0">
                  <c:v>0.1</c:v>
                </c:pt>
                <c:pt idx="1">
                  <c:v>0.31</c:v>
                </c:pt>
                <c:pt idx="2">
                  <c:v>0.44</c:v>
                </c:pt>
                <c:pt idx="3">
                  <c:v>0.08</c:v>
                </c:pt>
                <c:pt idx="4">
                  <c:v>0.05</c:v>
                </c:pt>
                <c:pt idx="5">
                  <c:v>0.03</c:v>
                </c:pt>
              </c:numCache>
            </c:numRef>
          </c:val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Sheet2!$B$17:$B$22</c:f>
              <c:strCache>
                <c:ptCount val="6"/>
                <c:pt idx="0">
                  <c:v>&lt;1</c:v>
                </c:pt>
                <c:pt idx="1">
                  <c:v>1-2</c:v>
                </c:pt>
                <c:pt idx="2">
                  <c:v>2-4</c:v>
                </c:pt>
                <c:pt idx="3">
                  <c:v>4-6</c:v>
                </c:pt>
                <c:pt idx="4">
                  <c:v>6-8</c:v>
                </c:pt>
                <c:pt idx="5">
                  <c:v>&gt;8</c:v>
                </c:pt>
              </c:strCache>
            </c:strRef>
          </c:cat>
          <c:val>
            <c:numRef>
              <c:f>Sheet2!$D$17:$D$22</c:f>
              <c:numCache>
                <c:formatCode>0%</c:formatCode>
                <c:ptCount val="6"/>
                <c:pt idx="0">
                  <c:v>0.17</c:v>
                </c:pt>
                <c:pt idx="1">
                  <c:v>0.33</c:v>
                </c:pt>
                <c:pt idx="2">
                  <c:v>0.2</c:v>
                </c:pt>
                <c:pt idx="3">
                  <c:v>7.0000000000000007E-2</c:v>
                </c:pt>
                <c:pt idx="4">
                  <c:v>0.2</c:v>
                </c:pt>
                <c:pt idx="5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3398176"/>
        <c:axId val="1833400896"/>
      </c:barChart>
      <c:catAx>
        <c:axId val="183339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3400896"/>
        <c:crosses val="autoZero"/>
        <c:auto val="1"/>
        <c:lblAlgn val="ctr"/>
        <c:lblOffset val="100"/>
        <c:noMultiLvlLbl val="0"/>
      </c:catAx>
      <c:valAx>
        <c:axId val="183340089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833398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83545" y="2118860"/>
            <a:ext cx="10044112" cy="493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70C0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783545" y="3831546"/>
            <a:ext cx="10044112" cy="493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70C0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5614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B8F464-2C89-4079-BD0C-424FAAE2734F}" type="datetimeFigureOut">
              <a:rPr lang="en-IN" smtClean="0"/>
              <a:t>18-06-2014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B78014-628F-4AFF-96E7-5F18165BC9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68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B8F464-2C89-4079-BD0C-424FAAE2734F}" type="datetimeFigureOut">
              <a:rPr lang="en-IN" smtClean="0"/>
              <a:t>18-06-2014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B78014-628F-4AFF-96E7-5F18165BC9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496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420914" y="667656"/>
            <a:ext cx="112630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20914" y="232456"/>
            <a:ext cx="9913938" cy="4206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rgbClr val="0070C0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747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83545" y="2118860"/>
            <a:ext cx="10044112" cy="493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783545" y="3831546"/>
            <a:ext cx="10044112" cy="493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576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420914" y="667656"/>
            <a:ext cx="1126308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20914" y="232456"/>
            <a:ext cx="9913938" cy="4206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433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B8F464-2C89-4079-BD0C-424FAAE2734F}" type="datetimeFigureOut">
              <a:rPr lang="en-IN" smtClean="0"/>
              <a:t>18-06-2014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B78014-628F-4AFF-96E7-5F18165BC9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004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B8F464-2C89-4079-BD0C-424FAAE2734F}" type="datetimeFigureOut">
              <a:rPr lang="en-IN" smtClean="0"/>
              <a:t>18-06-2014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B78014-628F-4AFF-96E7-5F18165BC9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853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B8F464-2C89-4079-BD0C-424FAAE2734F}" type="datetimeFigureOut">
              <a:rPr lang="en-IN" smtClean="0"/>
              <a:t>18-06-2014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B78014-628F-4AFF-96E7-5F18165BC9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692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B8F464-2C89-4079-BD0C-424FAAE2734F}" type="datetimeFigureOut">
              <a:rPr lang="en-IN" smtClean="0"/>
              <a:t>18-06-2014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B78014-628F-4AFF-96E7-5F18165BC9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715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B8F464-2C89-4079-BD0C-424FAAE2734F}" type="datetimeFigureOut">
              <a:rPr lang="en-IN" smtClean="0"/>
              <a:t>18-06-2014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B78014-628F-4AFF-96E7-5F18165BC9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057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521" y="364831"/>
            <a:ext cx="427972" cy="252416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 rot="16200000">
            <a:off x="-651299" y="5960479"/>
            <a:ext cx="15488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00" i="1" dirty="0" smtClean="0">
                <a:solidFill>
                  <a:schemeClr val="bg1">
                    <a:lumMod val="50000"/>
                  </a:schemeClr>
                </a:solidFill>
              </a:rPr>
              <a:t>Classified and Confidential</a:t>
            </a:r>
            <a:endParaRPr lang="en-IN" sz="1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5537193" y="6572023"/>
            <a:ext cx="11176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www.goodly.co.in</a:t>
            </a:r>
          </a:p>
        </p:txBody>
      </p:sp>
    </p:spTree>
    <p:extLst>
      <p:ext uri="{BB962C8B-B14F-4D97-AF65-F5344CB8AC3E}">
        <p14:creationId xmlns:p14="http://schemas.microsoft.com/office/powerpoint/2010/main" val="14513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IN" dirty="0" smtClean="0"/>
              <a:t>SALES PERFORMANCE - 2013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IN" i="1" dirty="0" smtClean="0"/>
              <a:t>Jack Bradman</a:t>
            </a:r>
            <a:endParaRPr lang="en-IN" i="1" dirty="0"/>
          </a:p>
        </p:txBody>
      </p:sp>
    </p:spTree>
    <p:extLst>
      <p:ext uri="{BB962C8B-B14F-4D97-AF65-F5344CB8AC3E}">
        <p14:creationId xmlns:p14="http://schemas.microsoft.com/office/powerpoint/2010/main" val="8846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IN" dirty="0" smtClean="0"/>
              <a:t>PRODUCT LAUNCH TIMELINE</a:t>
            </a:r>
            <a:endParaRPr lang="en-IN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42913" y="3429000"/>
            <a:ext cx="113411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820271" y="2796988"/>
            <a:ext cx="0" cy="63201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726142" y="2608730"/>
            <a:ext cx="188258" cy="18825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452438" y="1671808"/>
            <a:ext cx="1443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Sewing Machine</a:t>
            </a: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4142" y="4577984"/>
            <a:ext cx="18145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Machine </a:t>
            </a:r>
            <a:endParaRPr lang="en-IN" sz="16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Exports</a:t>
            </a:r>
            <a:endParaRPr lang="en-IN" sz="16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56379" y="1671808"/>
            <a:ext cx="14736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Electric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Fans </a:t>
            </a: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00623" y="4577984"/>
            <a:ext cx="16739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Heavy Engines  Products</a:t>
            </a: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35353" y="1671808"/>
            <a:ext cx="14736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Home Appliances</a:t>
            </a: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04665" y="4577984"/>
            <a:ext cx="16739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Water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Pumps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73292" y="4577984"/>
            <a:ext cx="16739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Table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Fans</a:t>
            </a: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926680" y="4577984"/>
            <a:ext cx="11979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Lighting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Solutions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506387" y="1671808"/>
            <a:ext cx="13178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Kerosene Pump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sets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847004" y="1671808"/>
            <a:ext cx="19366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Kitchen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Appliances</a:t>
            </a:r>
            <a:endParaRPr lang="en-IN" sz="16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2439" y="2316051"/>
            <a:ext cx="6905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1934</a:t>
            </a:r>
            <a:endParaRPr lang="en-GB" sz="16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3171587" y="2796988"/>
            <a:ext cx="0" cy="63201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077458" y="2608730"/>
            <a:ext cx="188258" cy="18825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9" name="Rectangle 18"/>
          <p:cNvSpPr/>
          <p:nvPr/>
        </p:nvSpPr>
        <p:spPr>
          <a:xfrm>
            <a:off x="2803755" y="2316051"/>
            <a:ext cx="6905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1948</a:t>
            </a:r>
            <a:endParaRPr lang="en-GB" sz="16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522903" y="2796988"/>
            <a:ext cx="0" cy="63201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428774" y="2608730"/>
            <a:ext cx="188258" cy="18825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2" name="Rectangle 21"/>
          <p:cNvSpPr/>
          <p:nvPr/>
        </p:nvSpPr>
        <p:spPr>
          <a:xfrm>
            <a:off x="5155071" y="2316051"/>
            <a:ext cx="6905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1984</a:t>
            </a:r>
            <a:endParaRPr lang="en-GB" sz="16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7874219" y="2796988"/>
            <a:ext cx="0" cy="63201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780090" y="2608730"/>
            <a:ext cx="188258" cy="18825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5" name="Rectangle 24"/>
          <p:cNvSpPr/>
          <p:nvPr/>
        </p:nvSpPr>
        <p:spPr>
          <a:xfrm>
            <a:off x="7506387" y="2316051"/>
            <a:ext cx="6905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2000</a:t>
            </a:r>
            <a:endParaRPr lang="en-GB" sz="16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10225535" y="2796988"/>
            <a:ext cx="0" cy="63201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10131406" y="2608730"/>
            <a:ext cx="188258" cy="18825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8" name="Rectangle 27"/>
          <p:cNvSpPr/>
          <p:nvPr/>
        </p:nvSpPr>
        <p:spPr>
          <a:xfrm>
            <a:off x="9857703" y="2316051"/>
            <a:ext cx="6905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2009</a:t>
            </a:r>
            <a:endParaRPr lang="en-GB" sz="16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1995929" y="3424639"/>
            <a:ext cx="0" cy="63201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1901800" y="4056651"/>
            <a:ext cx="188258" cy="18825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1" name="Rectangle 30"/>
          <p:cNvSpPr/>
          <p:nvPr/>
        </p:nvSpPr>
        <p:spPr>
          <a:xfrm>
            <a:off x="1536657" y="4240150"/>
            <a:ext cx="6905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1946</a:t>
            </a:r>
            <a:endParaRPr lang="en-GB" sz="16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4347245" y="3424639"/>
            <a:ext cx="0" cy="63201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4253116" y="4056651"/>
            <a:ext cx="188258" cy="18825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4" name="Rectangle 33"/>
          <p:cNvSpPr/>
          <p:nvPr/>
        </p:nvSpPr>
        <p:spPr>
          <a:xfrm>
            <a:off x="3887973" y="4240150"/>
            <a:ext cx="6905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1968</a:t>
            </a:r>
            <a:endParaRPr lang="en-GB" sz="16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6698561" y="3424639"/>
            <a:ext cx="0" cy="63201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604432" y="4056651"/>
            <a:ext cx="188258" cy="18825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7" name="Rectangle 36"/>
          <p:cNvSpPr/>
          <p:nvPr/>
        </p:nvSpPr>
        <p:spPr>
          <a:xfrm>
            <a:off x="6239289" y="4240150"/>
            <a:ext cx="6905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1994</a:t>
            </a:r>
            <a:endParaRPr lang="en-GB" sz="16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9049877" y="3424639"/>
            <a:ext cx="0" cy="63201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8955748" y="4056651"/>
            <a:ext cx="188258" cy="18825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0" name="Rectangle 39"/>
          <p:cNvSpPr/>
          <p:nvPr/>
        </p:nvSpPr>
        <p:spPr>
          <a:xfrm>
            <a:off x="8590605" y="4240150"/>
            <a:ext cx="6905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2001</a:t>
            </a:r>
            <a:endParaRPr lang="en-GB" sz="16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11401193" y="3424639"/>
            <a:ext cx="0" cy="63201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1307064" y="4056651"/>
            <a:ext cx="188258" cy="18825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3" name="Rectangle 42"/>
          <p:cNvSpPr/>
          <p:nvPr/>
        </p:nvSpPr>
        <p:spPr>
          <a:xfrm>
            <a:off x="10941921" y="4240150"/>
            <a:ext cx="6905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2012</a:t>
            </a:r>
            <a:endParaRPr lang="en-GB" sz="16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16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3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3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3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3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3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3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3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3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3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3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50"/>
                            </p:stCondLst>
                            <p:childTnLst>
                              <p:par>
                                <p:cTn id="1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3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3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3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3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7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3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3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50"/>
                            </p:stCondLst>
                            <p:childTnLst>
                              <p:par>
                                <p:cTn id="1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3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3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3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3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7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3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3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50"/>
                            </p:stCondLst>
                            <p:childTnLst>
                              <p:par>
                                <p:cTn id="1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3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3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3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3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3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3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50"/>
                            </p:stCondLst>
                            <p:childTnLst>
                              <p:par>
                                <p:cTn id="1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3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3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3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3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3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7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3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3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3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350"/>
                            </p:stCondLst>
                            <p:childTnLst>
                              <p:par>
                                <p:cTn id="1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3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3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3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3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3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7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3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3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50"/>
                            </p:stCondLst>
                            <p:childTnLst>
                              <p:par>
                                <p:cTn id="2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3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3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3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3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70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 animBg="1"/>
      <p:bldP spid="19" grpId="0"/>
      <p:bldP spid="21" grpId="0" animBg="1"/>
      <p:bldP spid="22" grpId="0"/>
      <p:bldP spid="24" grpId="0" animBg="1"/>
      <p:bldP spid="25" grpId="0"/>
      <p:bldP spid="27" grpId="0" animBg="1"/>
      <p:bldP spid="28" grpId="0"/>
      <p:bldP spid="30" grpId="0" animBg="1"/>
      <p:bldP spid="31" grpId="0"/>
      <p:bldP spid="33" grpId="0" animBg="1"/>
      <p:bldP spid="34" grpId="0"/>
      <p:bldP spid="36" grpId="0" animBg="1"/>
      <p:bldP spid="37" grpId="0"/>
      <p:bldP spid="39" grpId="0" animBg="1"/>
      <p:bldP spid="40" grpId="0"/>
      <p:bldP spid="42" grpId="0" animBg="1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IN" sz="2400" dirty="0"/>
              <a:t>YEAR ON YEAR SALES SINCE </a:t>
            </a:r>
            <a:r>
              <a:rPr lang="en-IN" sz="2400" dirty="0" smtClean="0"/>
              <a:t>2007</a:t>
            </a:r>
            <a:endParaRPr lang="en-IN" sz="2400" dirty="0"/>
          </a:p>
        </p:txBody>
      </p:sp>
      <p:sp>
        <p:nvSpPr>
          <p:cNvPr id="3" name="Oval 2"/>
          <p:cNvSpPr/>
          <p:nvPr/>
        </p:nvSpPr>
        <p:spPr>
          <a:xfrm>
            <a:off x="442913" y="3119532"/>
            <a:ext cx="618936" cy="61893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IN" dirty="0" smtClean="0">
                <a:latin typeface="Arial Rounded MT Bold" panose="020F0704030504030204" pitchFamily="34" charset="0"/>
              </a:rPr>
              <a:t>750</a:t>
            </a:r>
            <a:endParaRPr lang="en-IN" dirty="0">
              <a:latin typeface="Arial Rounded MT Bold" panose="020F070403050403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402582" y="3025689"/>
            <a:ext cx="806622" cy="80662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IN" dirty="0" smtClean="0">
                <a:latin typeface="Arial Rounded MT Bold" panose="020F0704030504030204" pitchFamily="34" charset="0"/>
              </a:rPr>
              <a:t>840</a:t>
            </a:r>
            <a:endParaRPr lang="en-IN" dirty="0">
              <a:latin typeface="Arial Rounded MT Bold" panose="020F070403050403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549937" y="2935428"/>
            <a:ext cx="987144" cy="98714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IN" dirty="0" smtClean="0">
                <a:latin typeface="Arial Rounded MT Bold" panose="020F0704030504030204" pitchFamily="34" charset="0"/>
              </a:rPr>
              <a:t>1050</a:t>
            </a:r>
            <a:endParaRPr lang="en-IN" dirty="0">
              <a:latin typeface="Arial Rounded MT Bold" panose="020F070403050403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77814" y="2827257"/>
            <a:ext cx="1203486" cy="120348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IN" dirty="0" smtClean="0">
                <a:latin typeface="Arial Rounded MT Bold" panose="020F0704030504030204" pitchFamily="34" charset="0"/>
              </a:rPr>
              <a:t>1350</a:t>
            </a:r>
            <a:endParaRPr lang="en-IN" dirty="0">
              <a:latin typeface="Arial Rounded MT Bold" panose="020F070403050403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422033" y="2691864"/>
            <a:ext cx="1474272" cy="147427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IN" dirty="0" smtClean="0">
                <a:latin typeface="Arial Rounded MT Bold" panose="020F0704030504030204" pitchFamily="34" charset="0"/>
              </a:rPr>
              <a:t>1570</a:t>
            </a:r>
            <a:endParaRPr lang="en-IN" dirty="0">
              <a:latin typeface="Arial Rounded MT Bold" panose="020F070403050403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237038" y="2484120"/>
            <a:ext cx="1889760" cy="188976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IN" dirty="0" smtClean="0">
                <a:latin typeface="Arial Rounded MT Bold" panose="020F0704030504030204" pitchFamily="34" charset="0"/>
              </a:rPr>
              <a:t>1900</a:t>
            </a:r>
            <a:endParaRPr lang="en-IN" dirty="0">
              <a:latin typeface="Arial Rounded MT Bold" panose="020F070403050403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9467533" y="2270760"/>
            <a:ext cx="2316480" cy="231648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IN" dirty="0" smtClean="0">
                <a:latin typeface="Arial Rounded MT Bold" panose="020F0704030504030204" pitchFamily="34" charset="0"/>
              </a:rPr>
              <a:t>2075</a:t>
            </a:r>
            <a:endParaRPr lang="en-IN" dirty="0">
              <a:latin typeface="Arial Rounded MT Bold" panose="020F07040305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700" y="1855261"/>
            <a:ext cx="6905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2007</a:t>
            </a: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35212" y="1855261"/>
            <a:ext cx="6905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2008</a:t>
            </a: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72828" y="1855261"/>
            <a:ext cx="6905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2009</a:t>
            </a: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08876" y="1855261"/>
            <a:ext cx="6905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2010</a:t>
            </a: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88488" y="1855261"/>
            <a:ext cx="6905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2011</a:t>
            </a: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255092" y="1855261"/>
            <a:ext cx="6905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2013</a:t>
            </a: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811237" y="1855261"/>
            <a:ext cx="6905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2012</a:t>
            </a: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1485" y="4477881"/>
            <a:ext cx="8355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In millions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5017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IN" sz="2400" dirty="0"/>
              <a:t>COMPARATIVE SALES PERFORMANCE – Product </a:t>
            </a:r>
            <a:r>
              <a:rPr lang="en-IN" sz="2400" dirty="0" smtClean="0"/>
              <a:t>Wise</a:t>
            </a:r>
            <a:endParaRPr lang="en-IN" sz="24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2475735"/>
              </p:ext>
            </p:extLst>
          </p:nvPr>
        </p:nvGraphicFramePr>
        <p:xfrm>
          <a:off x="464456" y="1055403"/>
          <a:ext cx="3704132" cy="5474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9430956"/>
              </p:ext>
            </p:extLst>
          </p:nvPr>
        </p:nvGraphicFramePr>
        <p:xfrm>
          <a:off x="4437623" y="1047182"/>
          <a:ext cx="2864130" cy="5474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240104"/>
              </p:ext>
            </p:extLst>
          </p:nvPr>
        </p:nvGraphicFramePr>
        <p:xfrm>
          <a:off x="7171763" y="1103313"/>
          <a:ext cx="1125126" cy="5252064"/>
        </p:xfrm>
        <a:graphic>
          <a:graphicData uri="http://schemas.openxmlformats.org/drawingml/2006/table">
            <a:tbl>
              <a:tblPr/>
              <a:tblGrid>
                <a:gridCol w="1125126"/>
              </a:tblGrid>
              <a:tr h="87534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425%</a:t>
                      </a:r>
                      <a:endParaRPr lang="en-IN" sz="14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534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50%</a:t>
                      </a:r>
                      <a:endParaRPr lang="en-IN" sz="14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534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73%</a:t>
                      </a:r>
                      <a:endParaRPr lang="en-IN" sz="14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534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85%</a:t>
                      </a:r>
                      <a:endParaRPr lang="en-IN" sz="14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534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84%</a:t>
                      </a:r>
                      <a:endParaRPr lang="en-IN" sz="14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534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0%</a:t>
                      </a:r>
                      <a:endParaRPr lang="en-IN" sz="14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84094" y="2084948"/>
            <a:ext cx="11160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4094" y="2938836"/>
            <a:ext cx="11160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4094" y="3792724"/>
            <a:ext cx="11160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4094" y="4646612"/>
            <a:ext cx="11160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4094" y="5500500"/>
            <a:ext cx="11160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28481" y="775122"/>
            <a:ext cx="128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Total Revenue</a:t>
            </a:r>
          </a:p>
          <a:p>
            <a:r>
              <a:rPr lang="en-IN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Contribution</a:t>
            </a:r>
            <a:endParaRPr lang="en-IN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85128" y="775122"/>
            <a:ext cx="128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Sales in </a:t>
            </a:r>
          </a:p>
          <a:p>
            <a:r>
              <a:rPr lang="en-IN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Crores</a:t>
            </a:r>
            <a:endParaRPr lang="en-IN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89692" y="775122"/>
            <a:ext cx="128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Growth in</a:t>
            </a:r>
          </a:p>
          <a:p>
            <a:r>
              <a:rPr lang="en-IN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Sales </a:t>
            </a:r>
            <a:endParaRPr lang="en-IN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1323" y="6307323"/>
            <a:ext cx="213914" cy="9412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37290" y="6307323"/>
            <a:ext cx="213914" cy="941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818870" y="6231276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00" dirty="0" smtClean="0"/>
              <a:t>2013</a:t>
            </a:r>
            <a:endParaRPr lang="en-IN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1504702" y="6231276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00" dirty="0" smtClean="0"/>
              <a:t>2012</a:t>
            </a:r>
            <a:endParaRPr lang="en-IN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8525437" y="1298342"/>
            <a:ext cx="31186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Water coolers showed the highest growth in sales</a:t>
            </a:r>
            <a:endParaRPr lang="en-IN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25437" y="775122"/>
            <a:ext cx="12836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Comments</a:t>
            </a:r>
            <a:endParaRPr lang="en-IN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525437" y="2181941"/>
            <a:ext cx="31186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</a:t>
            </a:r>
            <a:r>
              <a:rPr lang="en-IN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Commentary for each product line can come in here]</a:t>
            </a:r>
            <a:endParaRPr lang="en-IN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25437" y="3065540"/>
            <a:ext cx="31186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</a:t>
            </a:r>
            <a:r>
              <a:rPr lang="en-IN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Commentary for each product line can come in here]</a:t>
            </a:r>
            <a:endParaRPr lang="en-IN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525437" y="3949139"/>
            <a:ext cx="31186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</a:t>
            </a:r>
            <a:r>
              <a:rPr lang="en-IN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Commentary for each product line can come in here]</a:t>
            </a:r>
            <a:endParaRPr lang="en-IN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25437" y="4832738"/>
            <a:ext cx="31186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</a:t>
            </a:r>
            <a:r>
              <a:rPr lang="en-IN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Commentary for each product line can come in here]</a:t>
            </a:r>
            <a:endParaRPr lang="en-IN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525437" y="5716335"/>
            <a:ext cx="31186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</a:t>
            </a:r>
            <a:r>
              <a:rPr lang="en-IN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Commentary for each product line can come in here]</a:t>
            </a:r>
            <a:endParaRPr lang="en-IN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2388" y="5432614"/>
            <a:ext cx="11551024" cy="8068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6" name="Rectangle 25"/>
          <p:cNvSpPr/>
          <p:nvPr/>
        </p:nvSpPr>
        <p:spPr>
          <a:xfrm>
            <a:off x="282388" y="4518212"/>
            <a:ext cx="11551024" cy="1048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7" name="Rectangle 26"/>
          <p:cNvSpPr/>
          <p:nvPr/>
        </p:nvSpPr>
        <p:spPr>
          <a:xfrm>
            <a:off x="282388" y="3603812"/>
            <a:ext cx="11551024" cy="1048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8" name="Rectangle 27"/>
          <p:cNvSpPr/>
          <p:nvPr/>
        </p:nvSpPr>
        <p:spPr>
          <a:xfrm>
            <a:off x="282388" y="2689412"/>
            <a:ext cx="11551024" cy="1048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9" name="Rectangle 28"/>
          <p:cNvSpPr/>
          <p:nvPr/>
        </p:nvSpPr>
        <p:spPr>
          <a:xfrm>
            <a:off x="282388" y="1963270"/>
            <a:ext cx="11551024" cy="860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0" name="Rectangle 29"/>
          <p:cNvSpPr/>
          <p:nvPr/>
        </p:nvSpPr>
        <p:spPr>
          <a:xfrm>
            <a:off x="282388" y="860612"/>
            <a:ext cx="11551024" cy="1048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4456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IN" dirty="0"/>
              <a:t>HUMAN RESOURCES SNAPSHOT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IN" i="1" dirty="0"/>
              <a:t>By </a:t>
            </a:r>
            <a:r>
              <a:rPr lang="en-IN" i="1" dirty="0" err="1"/>
              <a:t>Gunjan</a:t>
            </a:r>
            <a:r>
              <a:rPr lang="en-IN" i="1" dirty="0"/>
              <a:t> </a:t>
            </a:r>
            <a:r>
              <a:rPr lang="en-IN" i="1" dirty="0" err="1"/>
              <a:t>Gumbar</a:t>
            </a:r>
            <a:endParaRPr lang="en-IN" i="1" dirty="0"/>
          </a:p>
        </p:txBody>
      </p:sp>
    </p:spTree>
    <p:extLst>
      <p:ext uri="{BB962C8B-B14F-4D97-AF65-F5344CB8AC3E}">
        <p14:creationId xmlns:p14="http://schemas.microsoft.com/office/powerpoint/2010/main" val="415487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IN" sz="2400" dirty="0"/>
              <a:t>ATTRITION ANALYSIS – FY 12  v/s   FY 13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2908701"/>
              </p:ext>
            </p:extLst>
          </p:nvPr>
        </p:nvGraphicFramePr>
        <p:xfrm>
          <a:off x="209549" y="3371849"/>
          <a:ext cx="4391025" cy="212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5028174" y="3065929"/>
            <a:ext cx="6579129" cy="1317812"/>
          </a:xfrm>
          <a:prstGeom prst="rect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N" sz="4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489493"/>
              </p:ext>
            </p:extLst>
          </p:nvPr>
        </p:nvGraphicFramePr>
        <p:xfrm>
          <a:off x="357188" y="1866900"/>
          <a:ext cx="2161449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483"/>
                <a:gridCol w="720483"/>
                <a:gridCol w="720483"/>
              </a:tblGrid>
              <a:tr h="133914">
                <a:tc>
                  <a:txBody>
                    <a:bodyPr/>
                    <a:lstStyle/>
                    <a:p>
                      <a:pPr algn="r"/>
                      <a:r>
                        <a:rPr lang="en-IN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46%</a:t>
                      </a:r>
                      <a:endParaRPr lang="en-IN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44%</a:t>
                      </a:r>
                      <a:endParaRPr lang="en-IN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10%</a:t>
                      </a:r>
                      <a:endParaRPr lang="en-IN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053">
                <a:tc>
                  <a:txBody>
                    <a:bodyPr/>
                    <a:lstStyle/>
                    <a:p>
                      <a:pPr algn="r"/>
                      <a:r>
                        <a:rPr lang="en-IN" sz="1800" b="1" dirty="0" smtClean="0">
                          <a:solidFill>
                            <a:schemeClr val="accent2"/>
                          </a:solidFill>
                        </a:rPr>
                        <a:t>43%</a:t>
                      </a:r>
                      <a:endParaRPr lang="en-IN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b="1" dirty="0" smtClean="0">
                          <a:solidFill>
                            <a:schemeClr val="accent2"/>
                          </a:solidFill>
                        </a:rPr>
                        <a:t>43%</a:t>
                      </a:r>
                      <a:endParaRPr lang="en-IN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b="1" dirty="0" smtClean="0">
                          <a:solidFill>
                            <a:schemeClr val="accent2"/>
                          </a:solidFill>
                        </a:rPr>
                        <a:t>14%</a:t>
                      </a:r>
                      <a:endParaRPr lang="en-IN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635316" y="1917220"/>
            <a:ext cx="5277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1200" b="1" dirty="0" smtClean="0">
                <a:solidFill>
                  <a:schemeClr val="bg1">
                    <a:lumMod val="50000"/>
                  </a:schemeClr>
                </a:solidFill>
                <a:cs typeface="Calibri" pitchFamily="34" charset="0"/>
              </a:rPr>
              <a:t>FY 12</a:t>
            </a:r>
          </a:p>
          <a:p>
            <a:pPr>
              <a:lnSpc>
                <a:spcPct val="150000"/>
              </a:lnSpc>
            </a:pPr>
            <a:r>
              <a:rPr lang="en-IN" sz="1200" b="1" dirty="0" smtClean="0">
                <a:solidFill>
                  <a:schemeClr val="accent2"/>
                </a:solidFill>
                <a:cs typeface="Calibri" pitchFamily="34" charset="0"/>
              </a:rPr>
              <a:t>FY 13</a:t>
            </a:r>
            <a:endParaRPr lang="en-IN" sz="1200" b="1" dirty="0">
              <a:solidFill>
                <a:schemeClr val="accent2"/>
              </a:solidFill>
              <a:cs typeface="Calibri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69419" y="5582238"/>
            <a:ext cx="3821244" cy="461665"/>
            <a:chOff x="3200586" y="2613164"/>
            <a:chExt cx="3821244" cy="461665"/>
          </a:xfrm>
        </p:grpSpPr>
        <p:sp>
          <p:nvSpPr>
            <p:cNvPr id="10" name="Rectangle 9"/>
            <p:cNvSpPr/>
            <p:nvPr/>
          </p:nvSpPr>
          <p:spPr>
            <a:xfrm>
              <a:off x="3200586" y="2613164"/>
              <a:ext cx="3048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sz="2400" dirty="0" smtClean="0">
                  <a:solidFill>
                    <a:schemeClr val="accent2"/>
                  </a:solidFill>
                  <a:latin typeface="Arial Rounded MT Bold" panose="020F0704030504030204" pitchFamily="34" charset="0"/>
                </a:rPr>
                <a:t>50%  </a:t>
              </a:r>
              <a:r>
                <a:rPr lang="en-IN" sz="1600" dirty="0">
                  <a:latin typeface="+mj-lt"/>
                </a:rPr>
                <a:t>v/s </a:t>
              </a:r>
              <a:r>
                <a:rPr lang="en-IN" sz="1600" dirty="0" smtClean="0">
                  <a:latin typeface="+mj-lt"/>
                </a:rPr>
                <a:t> </a:t>
              </a:r>
              <a:r>
                <a:rPr lang="en-IN" sz="2000" dirty="0" smtClean="0">
                  <a:solidFill>
                    <a:schemeClr val="bg1">
                      <a:lumMod val="50000"/>
                    </a:schemeClr>
                  </a:solidFill>
                  <a:latin typeface="Arial Rounded MT Bold" panose="020F0704030504030204" pitchFamily="34" charset="0"/>
                </a:rPr>
                <a:t>38%</a:t>
              </a:r>
              <a:endParaRPr lang="en-IN" sz="2000" dirty="0" smtClean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24383" y="2696637"/>
              <a:ext cx="209744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sz="1600" dirty="0" smtClean="0">
                  <a:latin typeface="+mj-lt"/>
                </a:rPr>
                <a:t>spent less than 2 years</a:t>
              </a:r>
              <a:endParaRPr lang="en-IN" sz="1600" dirty="0">
                <a:latin typeface="+mj-lt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5254369" y="3150307"/>
            <a:ext cx="598726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85% </a:t>
            </a:r>
            <a:r>
              <a:rPr lang="en-IN" sz="2800" dirty="0" smtClean="0">
                <a:solidFill>
                  <a:schemeClr val="bg1"/>
                </a:solidFill>
                <a:latin typeface="+mj-lt"/>
              </a:rPr>
              <a:t>attrites </a:t>
            </a:r>
            <a:r>
              <a:rPr lang="en-IN" sz="2800" dirty="0">
                <a:solidFill>
                  <a:schemeClr val="bg1"/>
                </a:solidFill>
                <a:latin typeface="+mj-lt"/>
              </a:rPr>
              <a:t>are in the mid/junior management </a:t>
            </a:r>
            <a:r>
              <a:rPr lang="en-IN" sz="2800" dirty="0" smtClean="0">
                <a:solidFill>
                  <a:schemeClr val="bg1"/>
                </a:solidFill>
                <a:latin typeface="+mj-lt"/>
              </a:rPr>
              <a:t>level</a:t>
            </a:r>
            <a:endParaRPr lang="en-IN" sz="28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159870" y="1458217"/>
            <a:ext cx="205949" cy="371328"/>
            <a:chOff x="0" y="46454"/>
            <a:chExt cx="288019" cy="519317"/>
          </a:xfrm>
        </p:grpSpPr>
        <p:grpSp>
          <p:nvGrpSpPr>
            <p:cNvPr id="14" name="Group 13"/>
            <p:cNvGrpSpPr/>
            <p:nvPr/>
          </p:nvGrpSpPr>
          <p:grpSpPr>
            <a:xfrm>
              <a:off x="0" y="46454"/>
              <a:ext cx="288019" cy="519315"/>
              <a:chOff x="0" y="46454"/>
              <a:chExt cx="917003" cy="165342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203941" y="46454"/>
                <a:ext cx="509120" cy="50912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0" y="626810"/>
                <a:ext cx="917003" cy="1073064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" name="Trapezoid 14"/>
            <p:cNvSpPr/>
            <p:nvPr/>
          </p:nvSpPr>
          <p:spPr>
            <a:xfrm rot="10800000">
              <a:off x="60507" y="228737"/>
              <a:ext cx="167002" cy="337034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14370" y="232106"/>
              <a:ext cx="59273" cy="282691"/>
              <a:chOff x="114370" y="232106"/>
              <a:chExt cx="106692" cy="336298"/>
            </a:xfrm>
          </p:grpSpPr>
          <p:sp>
            <p:nvSpPr>
              <p:cNvPr id="17" name="Isosceles Triangle 16"/>
              <p:cNvSpPr/>
              <p:nvPr/>
            </p:nvSpPr>
            <p:spPr>
              <a:xfrm>
                <a:off x="114370" y="275362"/>
                <a:ext cx="106692" cy="293042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 rot="10800000">
                <a:off x="114370" y="232106"/>
                <a:ext cx="106692" cy="86341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1437913" y="1446742"/>
            <a:ext cx="224627" cy="394278"/>
            <a:chOff x="487652" y="37794"/>
            <a:chExt cx="288019" cy="519315"/>
          </a:xfrm>
        </p:grpSpPr>
        <p:grpSp>
          <p:nvGrpSpPr>
            <p:cNvPr id="22" name="Group 21"/>
            <p:cNvGrpSpPr/>
            <p:nvPr/>
          </p:nvGrpSpPr>
          <p:grpSpPr>
            <a:xfrm>
              <a:off x="487652" y="37794"/>
              <a:ext cx="288019" cy="519315"/>
              <a:chOff x="487652" y="37794"/>
              <a:chExt cx="917003" cy="165342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691593" y="37794"/>
                <a:ext cx="509120" cy="50912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487652" y="618150"/>
                <a:ext cx="917003" cy="1073064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602022" y="223446"/>
              <a:ext cx="59273" cy="282691"/>
              <a:chOff x="602022" y="223446"/>
              <a:chExt cx="106692" cy="336298"/>
            </a:xfrm>
          </p:grpSpPr>
          <p:sp>
            <p:nvSpPr>
              <p:cNvPr id="24" name="Isosceles Triangle 23"/>
              <p:cNvSpPr/>
              <p:nvPr/>
            </p:nvSpPr>
            <p:spPr>
              <a:xfrm>
                <a:off x="602022" y="266702"/>
                <a:ext cx="106692" cy="29304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Isosceles Triangle 24"/>
              <p:cNvSpPr/>
              <p:nvPr/>
            </p:nvSpPr>
            <p:spPr>
              <a:xfrm rot="10800000">
                <a:off x="602022" y="223446"/>
                <a:ext cx="106692" cy="86341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743329" y="1446741"/>
            <a:ext cx="216807" cy="394281"/>
            <a:chOff x="243227" y="0"/>
            <a:chExt cx="917003" cy="1653420"/>
          </a:xfrm>
          <a:solidFill>
            <a:schemeClr val="bg1">
              <a:lumMod val="65000"/>
            </a:schemeClr>
          </a:solidFill>
        </p:grpSpPr>
        <p:sp>
          <p:nvSpPr>
            <p:cNvPr id="29" name="Oval 28"/>
            <p:cNvSpPr/>
            <p:nvPr/>
          </p:nvSpPr>
          <p:spPr>
            <a:xfrm>
              <a:off x="447168" y="0"/>
              <a:ext cx="509120" cy="5091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43227" y="580356"/>
              <a:ext cx="917003" cy="107306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1254469" y="1181119"/>
            <a:ext cx="6174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200" dirty="0" smtClean="0">
                <a:latin typeface="+mj-lt"/>
                <a:cs typeface="Calibri" pitchFamily="34" charset="0"/>
              </a:rPr>
              <a:t>Middle</a:t>
            </a:r>
            <a:endParaRPr lang="en-IN" sz="1200" dirty="0">
              <a:latin typeface="+mj-lt"/>
              <a:cs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83566" y="1181119"/>
            <a:ext cx="5757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200" dirty="0" smtClean="0">
                <a:latin typeface="+mj-lt"/>
                <a:cs typeface="Calibri" pitchFamily="34" charset="0"/>
              </a:rPr>
              <a:t>Senior</a:t>
            </a:r>
            <a:endParaRPr lang="en-IN" sz="1200" dirty="0">
              <a:latin typeface="+mj-lt"/>
              <a:cs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81182" y="1181119"/>
            <a:ext cx="5597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200" dirty="0">
                <a:latin typeface="+mj-lt"/>
                <a:cs typeface="Calibri" pitchFamily="34" charset="0"/>
              </a:rPr>
              <a:t>Junior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34410" y="766059"/>
            <a:ext cx="2954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cs typeface="Calibri" pitchFamily="34" charset="0"/>
              </a:rPr>
              <a:t>Grade Wise Comparison</a:t>
            </a:r>
            <a:endParaRPr lang="en-IN" dirty="0">
              <a:cs typeface="Calibri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118974" y="3198399"/>
            <a:ext cx="766400" cy="646331"/>
            <a:chOff x="3118974" y="3198399"/>
            <a:chExt cx="766400" cy="646331"/>
          </a:xfrm>
        </p:grpSpPr>
        <p:sp>
          <p:nvSpPr>
            <p:cNvPr id="36" name="Rectangle 35"/>
            <p:cNvSpPr/>
            <p:nvPr/>
          </p:nvSpPr>
          <p:spPr>
            <a:xfrm>
              <a:off x="3118974" y="3328926"/>
              <a:ext cx="235406" cy="13922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18974" y="3598136"/>
              <a:ext cx="235406" cy="13922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357665" y="3198399"/>
              <a:ext cx="5277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N" sz="1200" b="1" dirty="0" smtClean="0">
                  <a:solidFill>
                    <a:schemeClr val="bg1">
                      <a:lumMod val="65000"/>
                    </a:schemeClr>
                  </a:solidFill>
                  <a:cs typeface="Calibri" pitchFamily="34" charset="0"/>
                </a:rPr>
                <a:t>FY 12</a:t>
              </a:r>
            </a:p>
            <a:p>
              <a:pPr>
                <a:lnSpc>
                  <a:spcPct val="150000"/>
                </a:lnSpc>
              </a:pPr>
              <a:r>
                <a:rPr lang="en-IN" sz="1200" b="1" dirty="0" smtClean="0">
                  <a:solidFill>
                    <a:schemeClr val="accent2"/>
                  </a:solidFill>
                  <a:cs typeface="Calibri" pitchFamily="34" charset="0"/>
                </a:rPr>
                <a:t>FY 13</a:t>
              </a:r>
              <a:endParaRPr lang="en-IN" sz="1200" b="1" dirty="0">
                <a:solidFill>
                  <a:schemeClr val="accent2"/>
                </a:solidFill>
                <a:cs typeface="Calibri" pitchFamily="34" charset="0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334410" y="2949840"/>
            <a:ext cx="2954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cs typeface="Calibri" pitchFamily="34" charset="0"/>
              </a:rPr>
              <a:t>Tenure Wise Comparison</a:t>
            </a:r>
            <a:endParaRPr lang="en-IN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05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8" grpId="0"/>
      <p:bldP spid="12" grpId="0"/>
      <p:bldP spid="31" grpId="0"/>
      <p:bldP spid="32" grpId="0"/>
      <p:bldP spid="33" grpId="0"/>
      <p:bldP spid="34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IN" sz="2000" dirty="0" smtClean="0"/>
              <a:t>ATTRITION ANALYSIS – FY 12  v/s   FY 13</a:t>
            </a:r>
            <a:endParaRPr lang="en-IN" sz="2000" dirty="0"/>
          </a:p>
        </p:txBody>
      </p:sp>
      <p:sp>
        <p:nvSpPr>
          <p:cNvPr id="5" name="Rectangle 4"/>
          <p:cNvSpPr/>
          <p:nvPr/>
        </p:nvSpPr>
        <p:spPr>
          <a:xfrm>
            <a:off x="1244132" y="1238351"/>
            <a:ext cx="798285" cy="1927331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761889" y="3176085"/>
            <a:ext cx="128304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500" dirty="0" smtClean="0"/>
              <a:t>Maximum</a:t>
            </a:r>
          </a:p>
          <a:p>
            <a:r>
              <a:rPr lang="en-IN" sz="1500" dirty="0" smtClean="0"/>
              <a:t>attrition in Q2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64776" y="1248754"/>
            <a:ext cx="3862337" cy="1775489"/>
            <a:chOff x="364776" y="689112"/>
            <a:chExt cx="3862337" cy="1775489"/>
          </a:xfrm>
        </p:grpSpPr>
        <p:sp>
          <p:nvSpPr>
            <p:cNvPr id="8" name="Oval 7"/>
            <p:cNvSpPr/>
            <p:nvPr/>
          </p:nvSpPr>
          <p:spPr>
            <a:xfrm>
              <a:off x="457120" y="1822942"/>
              <a:ext cx="609538" cy="60953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IN" sz="2000" dirty="0" smtClean="0">
                  <a:latin typeface="Arial Rounded MT Bold" panose="020F0704030504030204" pitchFamily="34" charset="0"/>
                </a:rPr>
                <a:t>13</a:t>
              </a:r>
              <a:r>
                <a:rPr lang="en-IN" sz="1100" dirty="0" smtClean="0">
                  <a:latin typeface="Arial Rounded MT Bold" panose="020F0704030504030204" pitchFamily="34" charset="0"/>
                </a:rPr>
                <a:t>%</a:t>
              </a:r>
              <a:endParaRPr lang="en-IN" sz="1100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342945" y="1822942"/>
              <a:ext cx="609538" cy="60953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IN" sz="2000" dirty="0" smtClean="0">
                  <a:latin typeface="Arial Rounded MT Bold" panose="020F0704030504030204" pitchFamily="34" charset="0"/>
                </a:rPr>
                <a:t>33</a:t>
              </a:r>
              <a:r>
                <a:rPr lang="en-IN" sz="1100" dirty="0" smtClean="0">
                  <a:latin typeface="Arial Rounded MT Bold" panose="020F0704030504030204" pitchFamily="34" charset="0"/>
                </a:rPr>
                <a:t>%</a:t>
              </a:r>
              <a:endParaRPr lang="en-IN" sz="2000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228770" y="1822942"/>
              <a:ext cx="609538" cy="60953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IN" sz="2000" dirty="0" smtClean="0">
                  <a:latin typeface="Arial Rounded MT Bold" panose="020F0704030504030204" pitchFamily="34" charset="0"/>
                </a:rPr>
                <a:t>31</a:t>
              </a:r>
              <a:r>
                <a:rPr lang="en-IN" sz="1100" dirty="0" smtClean="0">
                  <a:latin typeface="Arial Rounded MT Bold" panose="020F0704030504030204" pitchFamily="34" charset="0"/>
                </a:rPr>
                <a:t>%</a:t>
              </a:r>
              <a:endParaRPr lang="en-IN" sz="2000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114595" y="1822942"/>
              <a:ext cx="609538" cy="60953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IN" sz="2000" dirty="0" smtClean="0">
                  <a:latin typeface="Arial Rounded MT Bold" panose="020F0704030504030204" pitchFamily="34" charset="0"/>
                </a:rPr>
                <a:t>23</a:t>
              </a:r>
              <a:r>
                <a:rPr lang="en-IN" sz="1100" dirty="0" smtClean="0">
                  <a:latin typeface="Arial Rounded MT Bold" panose="020F0704030504030204" pitchFamily="34" charset="0"/>
                </a:rPr>
                <a:t>%</a:t>
              </a:r>
              <a:endParaRPr lang="en-IN" sz="2000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4776" y="689112"/>
              <a:ext cx="36800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901700" algn="l"/>
                  <a:tab pos="1789113" algn="l"/>
                  <a:tab pos="2689225" algn="l"/>
                </a:tabLst>
              </a:pPr>
              <a:r>
                <a:rPr lang="en-IN" sz="1600" dirty="0" smtClean="0"/>
                <a:t>Q1	Q2	Q3	Q4</a:t>
              </a:r>
              <a:endParaRPr lang="en-IN" sz="11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457120" y="1079500"/>
              <a:ext cx="609538" cy="60953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IN" sz="2000" dirty="0" smtClean="0">
                  <a:latin typeface="Arial Rounded MT Bold" panose="020F0704030504030204" pitchFamily="34" charset="0"/>
                </a:rPr>
                <a:t>17</a:t>
              </a:r>
              <a:r>
                <a:rPr lang="en-IN" sz="1100" dirty="0" smtClean="0">
                  <a:latin typeface="Arial Rounded MT Bold" panose="020F0704030504030204" pitchFamily="34" charset="0"/>
                </a:rPr>
                <a:t>%</a:t>
              </a:r>
              <a:endParaRPr lang="en-IN" sz="1100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1342945" y="1079500"/>
              <a:ext cx="609538" cy="60953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IN" sz="2000" dirty="0">
                  <a:latin typeface="Arial Rounded MT Bold" panose="020F0704030504030204" pitchFamily="34" charset="0"/>
                </a:rPr>
                <a:t>33</a:t>
              </a:r>
              <a:r>
                <a:rPr lang="en-IN" sz="1100" dirty="0">
                  <a:latin typeface="Arial Rounded MT Bold" panose="020F0704030504030204" pitchFamily="34" charset="0"/>
                </a:rPr>
                <a:t>%</a:t>
              </a:r>
              <a:endParaRPr lang="en-IN" sz="2000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228770" y="1079500"/>
              <a:ext cx="609538" cy="60953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IN" sz="2000" dirty="0" smtClean="0">
                  <a:latin typeface="Arial Rounded MT Bold" panose="020F0704030504030204" pitchFamily="34" charset="0"/>
                </a:rPr>
                <a:t>23</a:t>
              </a:r>
              <a:r>
                <a:rPr lang="en-IN" sz="1100" dirty="0" smtClean="0">
                  <a:latin typeface="Arial Rounded MT Bold" panose="020F0704030504030204" pitchFamily="34" charset="0"/>
                </a:rPr>
                <a:t>%</a:t>
              </a:r>
              <a:endParaRPr lang="en-IN" sz="2000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3114595" y="1079500"/>
              <a:ext cx="609538" cy="60953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IN" sz="2000" dirty="0" smtClean="0">
                  <a:latin typeface="Arial Rounded MT Bold" panose="020F0704030504030204" pitchFamily="34" charset="0"/>
                </a:rPr>
                <a:t>27</a:t>
              </a:r>
              <a:r>
                <a:rPr lang="en-IN" sz="1100" dirty="0" smtClean="0">
                  <a:latin typeface="Arial Rounded MT Bold" panose="020F0704030504030204" pitchFamily="34" charset="0"/>
                </a:rPr>
                <a:t>%</a:t>
              </a:r>
              <a:endParaRPr lang="en-IN" sz="2000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715434" y="1264272"/>
              <a:ext cx="511679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N" sz="1200" b="1" dirty="0" smtClean="0">
                  <a:latin typeface="+mj-lt"/>
                  <a:cs typeface="Calibri" pitchFamily="34" charset="0"/>
                </a:rPr>
                <a:t>FY 12</a:t>
              </a:r>
            </a:p>
            <a:p>
              <a:pPr>
                <a:lnSpc>
                  <a:spcPct val="150000"/>
                </a:lnSpc>
              </a:pPr>
              <a:endParaRPr lang="en-IN" sz="1200" b="1" dirty="0" smtClean="0">
                <a:solidFill>
                  <a:srgbClr val="FF0000"/>
                </a:solidFill>
                <a:latin typeface="+mj-lt"/>
                <a:cs typeface="Calibri" pitchFamily="34" charset="0"/>
              </a:endParaRPr>
            </a:p>
            <a:p>
              <a:pPr>
                <a:lnSpc>
                  <a:spcPct val="150000"/>
                </a:lnSpc>
              </a:pPr>
              <a:endParaRPr lang="en-IN" sz="1200" b="1" dirty="0">
                <a:solidFill>
                  <a:srgbClr val="FF0000"/>
                </a:solidFill>
                <a:latin typeface="+mj-lt"/>
                <a:cs typeface="Calibri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IN" sz="1200" b="1" dirty="0" smtClean="0">
                  <a:solidFill>
                    <a:schemeClr val="accent2"/>
                  </a:solidFill>
                  <a:latin typeface="+mj-lt"/>
                  <a:cs typeface="Calibri" pitchFamily="34" charset="0"/>
                </a:rPr>
                <a:t>FY 13</a:t>
              </a:r>
              <a:endParaRPr lang="en-IN" sz="1200" b="1" dirty="0">
                <a:solidFill>
                  <a:schemeClr val="accent2"/>
                </a:solidFill>
                <a:latin typeface="+mj-lt"/>
                <a:cs typeface="Calibri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57120" y="4579835"/>
            <a:ext cx="2345448" cy="1890054"/>
            <a:chOff x="457120" y="3565871"/>
            <a:chExt cx="2345448" cy="1890054"/>
          </a:xfrm>
        </p:grpSpPr>
        <p:sp>
          <p:nvSpPr>
            <p:cNvPr id="19" name="Oval 18"/>
            <p:cNvSpPr/>
            <p:nvPr/>
          </p:nvSpPr>
          <p:spPr>
            <a:xfrm>
              <a:off x="939363" y="3895269"/>
              <a:ext cx="609538" cy="60953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IN" sz="2000" dirty="0" smtClean="0">
                  <a:latin typeface="Arial Rounded MT Bold" panose="020F0704030504030204" pitchFamily="34" charset="0"/>
                </a:rPr>
                <a:t>9</a:t>
              </a:r>
              <a:endParaRPr lang="en-IN" sz="1100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200545" y="3921099"/>
              <a:ext cx="557878" cy="5578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IN" sz="2000" dirty="0" smtClean="0">
                  <a:latin typeface="Arial Rounded MT Bold" panose="020F0704030504030204" pitchFamily="34" charset="0"/>
                </a:rPr>
                <a:t>8</a:t>
              </a:r>
              <a:endParaRPr lang="en-IN" sz="1100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57120" y="4624928"/>
              <a:ext cx="1421351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N" sz="2400" dirty="0">
                  <a:solidFill>
                    <a:schemeClr val="accent2"/>
                  </a:solidFill>
                  <a:latin typeface="Arial Rounded MT Bold" panose="020F0704030504030204" pitchFamily="34" charset="0"/>
                </a:rPr>
                <a:t>8</a:t>
              </a:r>
              <a:r>
                <a:rPr lang="en-IN" dirty="0"/>
                <a:t> </a:t>
              </a:r>
              <a:r>
                <a:rPr lang="en-IN" dirty="0">
                  <a:latin typeface="+mj-lt"/>
                </a:rPr>
                <a:t>attrites </a:t>
              </a:r>
              <a:r>
                <a:rPr lang="en-IN" dirty="0" smtClean="0">
                  <a:latin typeface="+mj-lt"/>
                </a:rPr>
                <a:t>v/s</a:t>
              </a:r>
            </a:p>
            <a:p>
              <a:r>
                <a:rPr lang="en-IN" sz="2400" dirty="0" smtClean="0">
                  <a:solidFill>
                    <a:schemeClr val="bg1">
                      <a:lumMod val="50000"/>
                    </a:schemeClr>
                  </a:solidFill>
                  <a:latin typeface="Arial Rounded MT Bold" panose="020F0704030504030204" pitchFamily="34" charset="0"/>
                </a:rPr>
                <a:t>9</a:t>
              </a:r>
              <a:r>
                <a:rPr lang="en-IN" dirty="0" smtClean="0"/>
                <a:t> </a:t>
              </a:r>
              <a:r>
                <a:rPr lang="en-IN" dirty="0" smtClean="0">
                  <a:latin typeface="+mj-lt"/>
                </a:rPr>
                <a:t>in last year</a:t>
              </a:r>
              <a:endParaRPr lang="en-IN" b="1" dirty="0">
                <a:latin typeface="+mj-lt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31543" y="3565871"/>
              <a:ext cx="187102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57300">
                <a:lnSpc>
                  <a:spcPct val="150000"/>
                </a:lnSpc>
                <a:tabLst>
                  <a:tab pos="1346200" algn="l"/>
                </a:tabLst>
              </a:pPr>
              <a:r>
                <a:rPr lang="en-IN" sz="1200" b="1" dirty="0" smtClean="0">
                  <a:solidFill>
                    <a:schemeClr val="bg1">
                      <a:lumMod val="50000"/>
                    </a:schemeClr>
                  </a:solidFill>
                  <a:cs typeface="Calibri" pitchFamily="34" charset="0"/>
                </a:rPr>
                <a:t>FY 12</a:t>
              </a:r>
              <a:r>
                <a:rPr lang="en-IN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	</a:t>
              </a:r>
              <a:r>
                <a:rPr lang="en-IN" sz="1200" b="1" dirty="0" smtClean="0">
                  <a:solidFill>
                    <a:schemeClr val="accent2"/>
                  </a:solidFill>
                  <a:cs typeface="Calibri" pitchFamily="34" charset="0"/>
                </a:rPr>
                <a:t>FY 13</a:t>
              </a:r>
              <a:endParaRPr lang="en-IN" sz="1200" b="1" dirty="0">
                <a:solidFill>
                  <a:schemeClr val="accent2"/>
                </a:solidFill>
                <a:cs typeface="Calibri" pitchFamily="34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017102" y="3175021"/>
            <a:ext cx="136287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IN" sz="1500" dirty="0" smtClean="0"/>
              <a:t>Maximum</a:t>
            </a:r>
          </a:p>
          <a:p>
            <a:pPr marL="266700" indent="-266700"/>
            <a:r>
              <a:rPr lang="en-IN" sz="1500" dirty="0"/>
              <a:t>	</a:t>
            </a:r>
            <a:r>
              <a:rPr lang="en-IN" sz="1500" dirty="0" smtClean="0"/>
              <a:t>hiring </a:t>
            </a:r>
            <a:r>
              <a:rPr lang="en-IN" sz="1500" dirty="0"/>
              <a:t>in Q3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34410" y="4251647"/>
            <a:ext cx="3054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cs typeface="Calibri" pitchFamily="34" charset="0"/>
              </a:rPr>
              <a:t>Attrition in AVP/SM Grade</a:t>
            </a:r>
            <a:endParaRPr lang="en-IN" dirty="0">
              <a:cs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69329" y="974884"/>
            <a:ext cx="67786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b="1" dirty="0" smtClean="0">
                <a:solidFill>
                  <a:schemeClr val="bg1">
                    <a:lumMod val="50000"/>
                  </a:schemeClr>
                </a:solidFill>
              </a:rPr>
              <a:t>Key </a:t>
            </a:r>
            <a:r>
              <a:rPr lang="en-IN" sz="1600" b="1" dirty="0">
                <a:solidFill>
                  <a:schemeClr val="bg1">
                    <a:lumMod val="50000"/>
                  </a:schemeClr>
                </a:solidFill>
              </a:rPr>
              <a:t>reasons for </a:t>
            </a:r>
            <a:r>
              <a:rPr lang="en-IN" sz="1600" b="1" dirty="0" smtClean="0">
                <a:solidFill>
                  <a:schemeClr val="bg1">
                    <a:lumMod val="50000"/>
                  </a:schemeClr>
                </a:solidFill>
              </a:rPr>
              <a:t>Exits </a:t>
            </a:r>
          </a:p>
          <a:p>
            <a:endParaRPr lang="en-IN" sz="1600" b="1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solidFill>
                  <a:schemeClr val="bg1">
                    <a:lumMod val="50000"/>
                  </a:schemeClr>
                </a:solidFill>
              </a:rPr>
              <a:t>Better Opportunity – continues to be the top most reason for exit in the last 4 </a:t>
            </a:r>
            <a:r>
              <a:rPr lang="en-IN" sz="1600" dirty="0" smtClean="0">
                <a:solidFill>
                  <a:schemeClr val="bg1">
                    <a:lumMod val="50000"/>
                  </a:schemeClr>
                </a:solidFill>
              </a:rPr>
              <a:t>years</a:t>
            </a:r>
            <a:endParaRPr lang="en-IN" sz="16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 smtClean="0">
                <a:solidFill>
                  <a:schemeClr val="bg1">
                    <a:lumMod val="50000"/>
                  </a:schemeClr>
                </a:solidFill>
              </a:rPr>
              <a:t>Personal 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</a:rPr>
              <a:t>Reasons – Steep rise in the % of employees </a:t>
            </a:r>
            <a:r>
              <a:rPr lang="en-IN" sz="1600" dirty="0" smtClean="0">
                <a:solidFill>
                  <a:schemeClr val="bg1">
                    <a:lumMod val="50000"/>
                  </a:schemeClr>
                </a:solidFill>
              </a:rPr>
              <a:t>citing personal reasons 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</a:rPr>
              <a:t>(33% </a:t>
            </a:r>
            <a:r>
              <a:rPr lang="en-IN" sz="1600" dirty="0" smtClean="0">
                <a:solidFill>
                  <a:schemeClr val="bg1">
                    <a:lumMod val="50000"/>
                  </a:schemeClr>
                </a:solidFill>
              </a:rPr>
              <a:t>-FY 13 v/s. 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</a:rPr>
              <a:t>13</a:t>
            </a:r>
            <a:r>
              <a:rPr lang="en-IN" sz="1600" dirty="0" smtClean="0">
                <a:solidFill>
                  <a:schemeClr val="bg1">
                    <a:lumMod val="50000"/>
                  </a:schemeClr>
                </a:solidFill>
              </a:rPr>
              <a:t>% - FY 12)</a:t>
            </a:r>
            <a:endParaRPr lang="en-IN" sz="16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 smtClean="0">
                <a:solidFill>
                  <a:schemeClr val="bg1">
                    <a:lumMod val="50000"/>
                  </a:schemeClr>
                </a:solidFill>
              </a:rPr>
              <a:t>Inability to find a mentor and share concerns and seek advice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8174" y="4110958"/>
            <a:ext cx="6579129" cy="1317812"/>
          </a:xfrm>
          <a:prstGeom prst="rect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N" sz="4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080197" y="4195334"/>
            <a:ext cx="653123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</a:t>
            </a:r>
            <a:r>
              <a:rPr lang="en-IN" sz="4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aximum</a:t>
            </a:r>
            <a:r>
              <a:rPr lang="en-IN" sz="4000" dirty="0" smtClean="0">
                <a:solidFill>
                  <a:schemeClr val="bg1"/>
                </a:solidFill>
              </a:rPr>
              <a:t> </a:t>
            </a:r>
            <a:r>
              <a:rPr lang="en-IN" sz="4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Attrition </a:t>
            </a:r>
            <a:r>
              <a:rPr lang="en-IN" sz="2800" dirty="0">
                <a:solidFill>
                  <a:schemeClr val="bg1"/>
                </a:solidFill>
                <a:latin typeface="+mj-lt"/>
              </a:rPr>
              <a:t>in</a:t>
            </a:r>
            <a:r>
              <a:rPr lang="en-IN" sz="4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IN" sz="2800" dirty="0" smtClean="0">
                <a:solidFill>
                  <a:schemeClr val="bg1"/>
                </a:solidFill>
                <a:latin typeface="+mj-lt"/>
              </a:rPr>
              <a:t>2nd</a:t>
            </a:r>
            <a:r>
              <a:rPr lang="en-IN" sz="4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IN" sz="2800" dirty="0" smtClean="0">
                <a:solidFill>
                  <a:schemeClr val="bg1"/>
                </a:solidFill>
                <a:latin typeface="+mj-lt"/>
              </a:rPr>
              <a:t>qtr</a:t>
            </a:r>
            <a:r>
              <a:rPr lang="en-IN" sz="4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IN" sz="2800" dirty="0" smtClean="0">
                <a:solidFill>
                  <a:schemeClr val="bg1"/>
                </a:solidFill>
                <a:latin typeface="+mj-lt"/>
              </a:rPr>
              <a:t>(July-Sep)</a:t>
            </a:r>
            <a:endParaRPr lang="en-IN" sz="40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3899" y="1255594"/>
            <a:ext cx="818865" cy="185609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9" name="Rectangle 28"/>
          <p:cNvSpPr/>
          <p:nvPr/>
        </p:nvSpPr>
        <p:spPr>
          <a:xfrm>
            <a:off x="2129051" y="1255594"/>
            <a:ext cx="1637731" cy="185609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2938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23" grpId="0"/>
      <p:bldP spid="24" grpId="0"/>
      <p:bldP spid="25" grpId="0"/>
      <p:bldP spid="26" grpId="0" animBg="1"/>
      <p:bldP spid="27" grpId="0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334</Words>
  <Application>Microsoft Office PowerPoint</Application>
  <PresentationFormat>Widescreen</PresentationFormat>
  <Paragraphs>120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Rounded MT Bold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Chandeep Chhabra</dc:creator>
  <cp:lastModifiedBy>Chandeep Chhabra</cp:lastModifiedBy>
  <cp:revision>5</cp:revision>
  <dcterms:created xsi:type="dcterms:W3CDTF">2014-06-17T20:46:43Z</dcterms:created>
  <dcterms:modified xsi:type="dcterms:W3CDTF">2014-06-17T22:45:05Z</dcterms:modified>
</cp:coreProperties>
</file>