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1"/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Sheet1!$B$4:$B$13</c:f>
              <c:strCache>
                <c:ptCount val="10"/>
                <c:pt idx="0">
                  <c:v>Soney</c:v>
                </c:pt>
                <c:pt idx="1">
                  <c:v>JKS</c:v>
                </c:pt>
                <c:pt idx="2">
                  <c:v>Manuer</c:v>
                </c:pt>
                <c:pt idx="3">
                  <c:v>KJs</c:v>
                </c:pt>
                <c:pt idx="4">
                  <c:v>Mac M</c:v>
                </c:pt>
                <c:pt idx="5">
                  <c:v>Sonic</c:v>
                </c:pt>
                <c:pt idx="6">
                  <c:v>Davids</c:v>
                </c:pt>
                <c:pt idx="7">
                  <c:v>Swats</c:v>
                </c:pt>
                <c:pt idx="8">
                  <c:v>P Lite</c:v>
                </c:pt>
                <c:pt idx="9">
                  <c:v>Hifey</c:v>
                </c:pt>
              </c:strCache>
            </c:strRef>
          </c:cat>
          <c:val>
            <c:numRef>
              <c:f>Sheet1!$C$4:$C$13</c:f>
              <c:numCache>
                <c:formatCode>General</c:formatCode>
                <c:ptCount val="10"/>
                <c:pt idx="0">
                  <c:v>1230</c:v>
                </c:pt>
                <c:pt idx="1">
                  <c:v>1270</c:v>
                </c:pt>
                <c:pt idx="2">
                  <c:v>1920</c:v>
                </c:pt>
                <c:pt idx="3">
                  <c:v>1950</c:v>
                </c:pt>
                <c:pt idx="4">
                  <c:v>2230</c:v>
                </c:pt>
                <c:pt idx="5">
                  <c:v>2650</c:v>
                </c:pt>
                <c:pt idx="6">
                  <c:v>3020</c:v>
                </c:pt>
                <c:pt idx="7">
                  <c:v>3250</c:v>
                </c:pt>
                <c:pt idx="8">
                  <c:v>3260</c:v>
                </c:pt>
                <c:pt idx="9">
                  <c:v>3900</c:v>
                </c:pt>
              </c:numCache>
            </c:numRef>
          </c:val>
        </c:ser>
        <c:ser>
          <c:idx val="1"/>
          <c:order val="2"/>
          <c:spPr>
            <a:solidFill>
              <a:srgbClr val="77C03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Sheet1!$B$4:$B$13</c:f>
              <c:strCache>
                <c:ptCount val="10"/>
                <c:pt idx="0">
                  <c:v>Soney</c:v>
                </c:pt>
                <c:pt idx="1">
                  <c:v>JKS</c:v>
                </c:pt>
                <c:pt idx="2">
                  <c:v>Manuer</c:v>
                </c:pt>
                <c:pt idx="3">
                  <c:v>KJs</c:v>
                </c:pt>
                <c:pt idx="4">
                  <c:v>Mac M</c:v>
                </c:pt>
                <c:pt idx="5">
                  <c:v>Sonic</c:v>
                </c:pt>
                <c:pt idx="6">
                  <c:v>Davids</c:v>
                </c:pt>
                <c:pt idx="7">
                  <c:v>Swats</c:v>
                </c:pt>
                <c:pt idx="8">
                  <c:v>P Lite</c:v>
                </c:pt>
                <c:pt idx="9">
                  <c:v>Hifey</c:v>
                </c:pt>
              </c:strCache>
            </c:strRef>
          </c:cat>
          <c:val>
            <c:numRef>
              <c:f>Sheet1!$D$4:$D$13</c:f>
              <c:numCache>
                <c:formatCode>General</c:formatCode>
                <c:ptCount val="10"/>
                <c:pt idx="0">
                  <c:v>280</c:v>
                </c:pt>
                <c:pt idx="1">
                  <c:v>344</c:v>
                </c:pt>
                <c:pt idx="2">
                  <c:v>490</c:v>
                </c:pt>
                <c:pt idx="3">
                  <c:v>560</c:v>
                </c:pt>
                <c:pt idx="4">
                  <c:v>620</c:v>
                </c:pt>
                <c:pt idx="5">
                  <c:v>706</c:v>
                </c:pt>
                <c:pt idx="6">
                  <c:v>729</c:v>
                </c:pt>
                <c:pt idx="7">
                  <c:v>764</c:v>
                </c:pt>
                <c:pt idx="8">
                  <c:v>806</c:v>
                </c:pt>
                <c:pt idx="9">
                  <c:v>901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452347488"/>
        <c:axId val="1546755104"/>
      </c:barChart>
      <c:barChart>
        <c:barDir val="bar"/>
        <c:grouping val="clustered"/>
        <c:varyColors val="0"/>
        <c:ser>
          <c:idx val="2"/>
          <c:order val="0"/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Sheet1!$E$4:$E$13</c:f>
              <c:numCache>
                <c:formatCode>General</c:formatCode>
                <c:ptCount val="10"/>
                <c:pt idx="0">
                  <c:v>1510</c:v>
                </c:pt>
                <c:pt idx="1">
                  <c:v>1614</c:v>
                </c:pt>
                <c:pt idx="2">
                  <c:v>2410</c:v>
                </c:pt>
                <c:pt idx="3">
                  <c:v>2510</c:v>
                </c:pt>
                <c:pt idx="4">
                  <c:v>2850</c:v>
                </c:pt>
                <c:pt idx="5">
                  <c:v>3356</c:v>
                </c:pt>
                <c:pt idx="6">
                  <c:v>3749</c:v>
                </c:pt>
                <c:pt idx="7">
                  <c:v>4014</c:v>
                </c:pt>
                <c:pt idx="8">
                  <c:v>4066</c:v>
                </c:pt>
                <c:pt idx="9">
                  <c:v>4801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46751840"/>
        <c:axId val="1546754560"/>
      </c:barChart>
      <c:catAx>
        <c:axId val="145234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 Rounded MT Bold" panose="020F0704030504030204" pitchFamily="34" charset="0"/>
                <a:ea typeface="+mn-ea"/>
                <a:cs typeface="+mn-cs"/>
              </a:defRPr>
            </a:pPr>
            <a:endParaRPr lang="en-US"/>
          </a:p>
        </c:txPr>
        <c:crossAx val="1546755104"/>
        <c:crosses val="autoZero"/>
        <c:auto val="1"/>
        <c:lblAlgn val="ctr"/>
        <c:lblOffset val="100"/>
        <c:noMultiLvlLbl val="0"/>
      </c:catAx>
      <c:valAx>
        <c:axId val="1546755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52347488"/>
        <c:crosses val="autoZero"/>
        <c:crossBetween val="between"/>
      </c:valAx>
      <c:valAx>
        <c:axId val="1546754560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546751840"/>
        <c:crosses val="max"/>
        <c:crossBetween val="between"/>
      </c:valAx>
      <c:catAx>
        <c:axId val="1546751840"/>
        <c:scaling>
          <c:orientation val="minMax"/>
        </c:scaling>
        <c:delete val="1"/>
        <c:axPos val="l"/>
        <c:majorTickMark val="out"/>
        <c:minorTickMark val="none"/>
        <c:tickLblPos val="nextTo"/>
        <c:crossAx val="15467545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1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55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38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62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558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83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240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81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663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112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91E1465-9B91-4BD3-A7B5-19AE9B4A34B2}" type="datetimeFigureOut">
              <a:rPr lang="en-IN" smtClean="0"/>
              <a:t>24-06-2014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58FB0E-B4B6-4EE1-BE4E-18207CB88B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362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2054" y="6525755"/>
            <a:ext cx="445514" cy="2529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976603" y="6521432"/>
            <a:ext cx="1215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100" dirty="0" smtClean="0"/>
              <a:t>www.goodly.co.in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val="44922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025164"/>
              </p:ext>
            </p:extLst>
          </p:nvPr>
        </p:nvGraphicFramePr>
        <p:xfrm>
          <a:off x="520233" y="756163"/>
          <a:ext cx="8435081" cy="599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17837" y="72716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 smtClean="0">
                <a:solidFill>
                  <a:srgbClr val="00B0F0"/>
                </a:solidFill>
              </a:rPr>
              <a:t>Car Sales</a:t>
            </a:r>
            <a:endParaRPr lang="en-IN" sz="1200" b="1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2279" y="727168"/>
            <a:ext cx="815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 smtClean="0">
                <a:solidFill>
                  <a:srgbClr val="77C031"/>
                </a:solidFill>
              </a:rPr>
              <a:t>Bike Sales</a:t>
            </a:r>
            <a:endParaRPr lang="en-IN" sz="1200" b="1" dirty="0">
              <a:solidFill>
                <a:srgbClr val="77C03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59835" y="727168"/>
            <a:ext cx="496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 smtClean="0">
                <a:solidFill>
                  <a:schemeClr val="bg1">
                    <a:lumMod val="65000"/>
                  </a:schemeClr>
                </a:solidFill>
              </a:rPr>
              <a:t>Total</a:t>
            </a:r>
            <a:endParaRPr lang="en-IN" sz="1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24518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Century Gothic" panose="020B0502020202020204" pitchFamily="34" charset="0"/>
              </a:rPr>
              <a:t>COMPETITOR ANALYSIS</a:t>
            </a:r>
            <a:endParaRPr lang="en-IN" dirty="0">
              <a:latin typeface="Century Gothic" panose="020B0502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28600" y="598714"/>
            <a:ext cx="1144088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8966" y="727168"/>
            <a:ext cx="8931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n-IN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ompanies</a:t>
            </a:r>
            <a:endParaRPr lang="en-IN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6859" y="1006704"/>
            <a:ext cx="7543800" cy="33982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919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Chandeep Chhabra</dc:creator>
  <cp:lastModifiedBy>Chandeep Chhabra</cp:lastModifiedBy>
  <cp:revision>1</cp:revision>
  <dcterms:created xsi:type="dcterms:W3CDTF">2014-06-24T08:51:29Z</dcterms:created>
  <dcterms:modified xsi:type="dcterms:W3CDTF">2014-06-24T08:52:18Z</dcterms:modified>
</cp:coreProperties>
</file>