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070843842151"/>
          <c:y val="7.4150349520437794E-2"/>
          <c:w val="0.58629545367773062"/>
          <c:h val="0.554252896746832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061345076418726E-3"/>
                  <c:y val="-2.68986842520430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585209781293012E-2"/>
                  <c:y val="-5.76970861073423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Sheet1!$M$12:$M$16</c:f>
              <c:strCache>
                <c:ptCount val="5"/>
                <c:pt idx="0">
                  <c:v>Samsung</c:v>
                </c:pt>
                <c:pt idx="1">
                  <c:v>Apple</c:v>
                </c:pt>
                <c:pt idx="2">
                  <c:v>RIM</c:v>
                </c:pt>
                <c:pt idx="3">
                  <c:v>HCL</c:v>
                </c:pt>
                <c:pt idx="4">
                  <c:v>Others</c:v>
                </c:pt>
              </c:strCache>
            </c:strRef>
          </c:cat>
          <c:val>
            <c:numRef>
              <c:f>Sheet1!$N$12:$N$16</c:f>
              <c:numCache>
                <c:formatCode>0.0%</c:formatCode>
                <c:ptCount val="5"/>
                <c:pt idx="0">
                  <c:v>0.56520000000000004</c:v>
                </c:pt>
                <c:pt idx="1">
                  <c:v>0.2253</c:v>
                </c:pt>
                <c:pt idx="2">
                  <c:v>6.1699999999999998E-2</c:v>
                </c:pt>
                <c:pt idx="3">
                  <c:v>1.9400000000000001E-2</c:v>
                </c:pt>
                <c:pt idx="4">
                  <c:v>0.12839999999999999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11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84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43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6" y="862979"/>
            <a:ext cx="11502542" cy="553119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Oval 6"/>
          <p:cNvSpPr/>
          <p:nvPr userDrawn="1"/>
        </p:nvSpPr>
        <p:spPr>
          <a:xfrm>
            <a:off x="11582400" y="6248400"/>
            <a:ext cx="1219200" cy="12192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78296" y="675861"/>
            <a:ext cx="1147638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278296" y="276225"/>
            <a:ext cx="11304104" cy="454721"/>
          </a:xfr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2000" kern="1200" dirty="0" smtClean="0">
                <a:solidFill>
                  <a:srgbClr val="00B0F0"/>
                </a:solidFill>
                <a:latin typeface="HelveticaNeueLT Std Cn" panose="020B0706030502030204" pitchFamily="34" charset="0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2800" kern="1200" dirty="0" smtClean="0">
                <a:solidFill>
                  <a:srgbClr val="00B0F0"/>
                </a:solidFill>
                <a:latin typeface="HelveticaNeueLT Std Cn" panose="020B0706030502030204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2800" kern="1200" dirty="0" smtClean="0">
                <a:solidFill>
                  <a:srgbClr val="00B0F0"/>
                </a:solidFill>
                <a:latin typeface="HelveticaNeueLT Std Cn" panose="020B0706030502030204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2800" kern="1200" dirty="0" smtClean="0">
                <a:solidFill>
                  <a:srgbClr val="00B0F0"/>
                </a:solidFill>
                <a:latin typeface="HelveticaNeueLT Std Cn" panose="020B0706030502030204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IN" sz="2800" kern="1200" dirty="0">
                <a:solidFill>
                  <a:srgbClr val="00B0F0"/>
                </a:solidFill>
                <a:latin typeface="HelveticaNeueLT Std Cn" panose="020B0706030502030204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2192000" y="5155096"/>
            <a:ext cx="1073426" cy="266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12148930" y="6062870"/>
            <a:ext cx="1073426" cy="266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435548" y="64355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21E85D-BF39-47AE-9A81-7ABB381599B2}" type="slidenum">
              <a:rPr lang="en-IN" sz="1400" b="0" i="1" smtClean="0">
                <a:solidFill>
                  <a:schemeClr val="bg1"/>
                </a:solidFill>
              </a:rPr>
              <a:pPr/>
              <a:t>‹#›</a:t>
            </a:fld>
            <a:endParaRPr lang="en-IN" sz="1400" b="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 rot="16200000">
            <a:off x="-682885" y="5481691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00" dirty="0" smtClean="0">
                <a:solidFill>
                  <a:schemeClr val="bg1">
                    <a:lumMod val="65000"/>
                  </a:schemeClr>
                </a:solidFill>
              </a:rPr>
              <a:t>CONFIDENTIAL &amp; CLASSIFIED</a:t>
            </a:r>
            <a:endParaRPr lang="en-IN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74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527" userDrawn="1">
          <p15:clr>
            <a:srgbClr val="FBAE40"/>
          </p15:clr>
        </p15:guide>
        <p15:guide id="4" pos="175" userDrawn="1">
          <p15:clr>
            <a:srgbClr val="FBAE40"/>
          </p15:clr>
        </p15:guide>
        <p15:guide id="5" pos="7421" userDrawn="1">
          <p15:clr>
            <a:srgbClr val="FBAE40"/>
          </p15:clr>
        </p15:guide>
        <p15:guide id="6" orient="horz" pos="401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56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45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5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12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6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31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82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1AA6-EB5F-4C2F-815E-473718A2507B}" type="datetimeFigureOut">
              <a:rPr lang="en-IN" smtClean="0"/>
              <a:t>09-12-2014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1E85D-BF39-47AE-9A81-7ABB38159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66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42048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91671" y="900953"/>
            <a:ext cx="454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India Online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2048" y="2293140"/>
            <a:ext cx="11949951" cy="2271720"/>
            <a:chOff x="0" y="2428868"/>
            <a:chExt cx="9144000" cy="2271720"/>
          </a:xfrm>
        </p:grpSpPr>
        <p:sp>
          <p:nvSpPr>
            <p:cNvPr id="6" name="Rectangle 5"/>
            <p:cNvSpPr/>
            <p:nvPr/>
          </p:nvSpPr>
          <p:spPr>
            <a:xfrm>
              <a:off x="0" y="4114800"/>
              <a:ext cx="9144000" cy="58578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10800000">
              <a:off x="0" y="2428868"/>
              <a:ext cx="9144000" cy="58578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7150" y="2614601"/>
              <a:ext cx="9086850" cy="1843100"/>
              <a:chOff x="57150" y="5986463"/>
              <a:chExt cx="9086850" cy="871537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571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428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286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143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000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857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15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572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429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8286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9144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0001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0858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1715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2573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3430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4287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5144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002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6859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7716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8573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9431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0288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1145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002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2860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3717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74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5431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6289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7146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8003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8860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9718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0575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1432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2289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3147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4004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4861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5718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6576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37433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38290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9147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0005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0862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1719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2576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3434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4291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45148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6005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6863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7720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48577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9434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0292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1149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52006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52863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53721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54578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55435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56292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7150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8007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8864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59721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0579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1436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2293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63150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64008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4865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5722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66579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7437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8294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9151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70008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0866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1723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72580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3437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4295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75152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76009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6866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7724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8581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79438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0295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1153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2010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2867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724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4582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5439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6296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7153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8011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88682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97255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9058275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9144000" y="5986463"/>
                <a:ext cx="0" cy="871537"/>
              </a:xfrm>
              <a:prstGeom prst="line">
                <a:avLst/>
              </a:prstGeom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TextBox 6"/>
          <p:cNvSpPr txBox="1"/>
          <p:nvPr/>
        </p:nvSpPr>
        <p:spPr>
          <a:xfrm>
            <a:off x="591671" y="3160054"/>
            <a:ext cx="9735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HelveticaNeueLT Std Cn" panose="020B0706030502030204" pitchFamily="34" charset="0"/>
              </a:rPr>
              <a:t>INFORMATION NOTE</a:t>
            </a:r>
          </a:p>
          <a:p>
            <a:r>
              <a:rPr lang="en-US" sz="1400" i="1" dirty="0" smtClean="0">
                <a:solidFill>
                  <a:schemeClr val="accent2"/>
                </a:solidFill>
                <a:latin typeface="+mj-lt"/>
              </a:rPr>
              <a:t>December </a:t>
            </a:r>
            <a:r>
              <a:rPr lang="en-US" sz="1400" i="1" dirty="0" smtClean="0">
                <a:solidFill>
                  <a:schemeClr val="accent2"/>
                </a:solidFill>
                <a:latin typeface="+mj-lt"/>
              </a:rPr>
              <a:t>2014</a:t>
            </a:r>
            <a:endParaRPr lang="en-IN" sz="14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537" y="3702789"/>
            <a:ext cx="54696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Calibri" pitchFamily="34" charset="0"/>
              </a:rPr>
              <a:t>The name of the Company, its affiliates &amp; management has been changed</a:t>
            </a:r>
            <a:endParaRPr lang="en-I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58" b="79818" l="20205" r="46633">
                        <a14:foregroundMark x1="29136" y1="29557" x2="29136" y2="29557"/>
                      </a14:backgroundRemoval>
                    </a14:imgEffect>
                  </a14:imgLayer>
                </a14:imgProps>
              </a:ext>
            </a:extLst>
          </a:blip>
          <a:srcRect l="20885" t="25545" r="53858" b="21478"/>
          <a:stretch/>
        </p:blipFill>
        <p:spPr>
          <a:xfrm>
            <a:off x="2036704" y="1448422"/>
            <a:ext cx="345728" cy="4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8296" y="862980"/>
            <a:ext cx="11502542" cy="40271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India Online is a one stop shop tab application for students, focused on aggregating mock tests for national and other state exams.</a:t>
            </a:r>
            <a:endParaRPr lang="en-I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TRANSACTION SNAPSHOT</a:t>
            </a:r>
            <a:endParaRPr lang="en-IN" dirty="0"/>
          </a:p>
        </p:txBody>
      </p:sp>
      <p:sp>
        <p:nvSpPr>
          <p:cNvPr id="2" name="Rounded Rectangle 1"/>
          <p:cNvSpPr/>
          <p:nvPr/>
        </p:nvSpPr>
        <p:spPr>
          <a:xfrm>
            <a:off x="2424399" y="1678671"/>
            <a:ext cx="1219754" cy="221138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3" name="Rounded Rectangle 152"/>
          <p:cNvSpPr/>
          <p:nvPr/>
        </p:nvSpPr>
        <p:spPr>
          <a:xfrm>
            <a:off x="2506980" y="1737360"/>
            <a:ext cx="1054592" cy="18895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20" name="Group 19"/>
          <p:cNvGrpSpPr/>
          <p:nvPr/>
        </p:nvGrpSpPr>
        <p:grpSpPr>
          <a:xfrm>
            <a:off x="2546423" y="2104069"/>
            <a:ext cx="931817" cy="1331166"/>
            <a:chOff x="4673600" y="2590800"/>
            <a:chExt cx="1066800" cy="15240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73600" y="25908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673600" y="27813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673600" y="29718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673600" y="31623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673600" y="33528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73600" y="35433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673600" y="37338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73600" y="39243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673600" y="4114800"/>
              <a:ext cx="10668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2962276" y="3672764"/>
            <a:ext cx="144000" cy="144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2509132" y="1711950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Rounded MT Bold" panose="020F0704030504030204" pitchFamily="34" charset="0"/>
              </a:rPr>
              <a:t>India Online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636650" y="2054850"/>
            <a:ext cx="7681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CAT</a:t>
            </a: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IIT-JEE</a:t>
            </a: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CPMT</a:t>
            </a: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IAS</a:t>
            </a:r>
          </a:p>
          <a:p>
            <a:pPr algn="ctr"/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AIEEE</a:t>
            </a:r>
            <a:endParaRPr lang="en-US" sz="110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BANK PO</a:t>
            </a: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RAILWAYS</a:t>
            </a:r>
          </a:p>
          <a:p>
            <a:pPr algn="ctr"/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NDA</a:t>
            </a:r>
            <a:endParaRPr lang="en-IN" sz="11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4001803" y="1853466"/>
            <a:ext cx="1663880" cy="1861791"/>
            <a:chOff x="4001803" y="2270209"/>
            <a:chExt cx="1663880" cy="1861791"/>
          </a:xfrm>
          <a:solidFill>
            <a:schemeClr val="bg1">
              <a:lumMod val="65000"/>
            </a:schemeClr>
          </a:solidFill>
        </p:grpSpPr>
        <p:grpSp>
          <p:nvGrpSpPr>
            <p:cNvPr id="70" name="Group 69"/>
            <p:cNvGrpSpPr/>
            <p:nvPr/>
          </p:nvGrpSpPr>
          <p:grpSpPr>
            <a:xfrm>
              <a:off x="4001803" y="2270209"/>
              <a:ext cx="650420" cy="821884"/>
              <a:chOff x="4746812" y="2281721"/>
              <a:chExt cx="1349188" cy="1704859"/>
            </a:xfrm>
            <a:grpFill/>
          </p:grpSpPr>
          <p:sp>
            <p:nvSpPr>
              <p:cNvPr id="62" name="Isosceles Triangle 61"/>
              <p:cNvSpPr/>
              <p:nvPr/>
            </p:nvSpPr>
            <p:spPr>
              <a:xfrm>
                <a:off x="4746812" y="2281721"/>
                <a:ext cx="1349188" cy="5775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4803901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086290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368679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5651068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5933457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 rot="5400000">
                <a:off x="5394046" y="3316000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 rot="5400000">
                <a:off x="5394046" y="3225112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015263" y="2270209"/>
              <a:ext cx="650420" cy="821884"/>
              <a:chOff x="4746812" y="2281721"/>
              <a:chExt cx="1349188" cy="1704859"/>
            </a:xfrm>
            <a:grpFill/>
          </p:grpSpPr>
          <p:sp>
            <p:nvSpPr>
              <p:cNvPr id="72" name="Isosceles Triangle 71"/>
              <p:cNvSpPr/>
              <p:nvPr/>
            </p:nvSpPr>
            <p:spPr>
              <a:xfrm>
                <a:off x="4746812" y="2281721"/>
                <a:ext cx="1349188" cy="5775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803901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086290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368679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5651068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5933457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 rot="5400000">
                <a:off x="5394046" y="3316000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5400000">
                <a:off x="5394046" y="3225112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001803" y="3310116"/>
              <a:ext cx="650420" cy="821884"/>
              <a:chOff x="4746812" y="2281721"/>
              <a:chExt cx="1349188" cy="1704859"/>
            </a:xfrm>
            <a:grpFill/>
          </p:grpSpPr>
          <p:sp>
            <p:nvSpPr>
              <p:cNvPr id="81" name="Isosceles Triangle 80"/>
              <p:cNvSpPr/>
              <p:nvPr/>
            </p:nvSpPr>
            <p:spPr>
              <a:xfrm>
                <a:off x="4746812" y="2281721"/>
                <a:ext cx="1349188" cy="5775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4803901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5086290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5368679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5651068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5933457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 rot="5400000">
                <a:off x="5394046" y="3316000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 rot="5400000">
                <a:off x="5394046" y="3225112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015263" y="3310116"/>
              <a:ext cx="650420" cy="821884"/>
              <a:chOff x="4746812" y="2281721"/>
              <a:chExt cx="1349188" cy="1704859"/>
            </a:xfrm>
            <a:grpFill/>
          </p:grpSpPr>
          <p:sp>
            <p:nvSpPr>
              <p:cNvPr id="90" name="Isosceles Triangle 89"/>
              <p:cNvSpPr/>
              <p:nvPr/>
            </p:nvSpPr>
            <p:spPr>
              <a:xfrm>
                <a:off x="4746812" y="2281721"/>
                <a:ext cx="1349188" cy="57754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4803901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5086290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5368679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5651068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5933457" y="2905956"/>
                <a:ext cx="109204" cy="89732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 rot="5400000">
                <a:off x="5394046" y="3316000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 rot="5400000">
                <a:off x="5394046" y="3225112"/>
                <a:ext cx="58467" cy="128269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579113" y="1763506"/>
            <a:ext cx="1240970" cy="2041710"/>
            <a:chOff x="579113" y="2342031"/>
            <a:chExt cx="1240970" cy="2041710"/>
          </a:xfrm>
          <a:solidFill>
            <a:schemeClr val="bg1">
              <a:lumMod val="65000"/>
            </a:schemeClr>
          </a:solidFill>
        </p:grpSpPr>
        <p:grpSp>
          <p:nvGrpSpPr>
            <p:cNvPr id="17" name="Group 16"/>
            <p:cNvGrpSpPr/>
            <p:nvPr/>
          </p:nvGrpSpPr>
          <p:grpSpPr>
            <a:xfrm>
              <a:off x="579113" y="2342031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3" name="Oval 2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1036313" y="2342031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38" name="Oval 37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493513" y="2342031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41" name="Oval 40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79113" y="3054725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08" name="Oval 107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1036313" y="3054725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493513" y="3054725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14" name="Oval 113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5" name="Rounded Rectangle 114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79113" y="3767419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17" name="Oval 116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036313" y="3767419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1" name="Rounded Rectangle 120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1493513" y="3767419"/>
              <a:ext cx="326570" cy="616322"/>
              <a:chOff x="513798" y="2218766"/>
              <a:chExt cx="457200" cy="862852"/>
            </a:xfrm>
            <a:grpFill/>
          </p:grpSpPr>
          <p:sp>
            <p:nvSpPr>
              <p:cNvPr id="123" name="Oval 122"/>
              <p:cNvSpPr/>
              <p:nvPr/>
            </p:nvSpPr>
            <p:spPr>
              <a:xfrm>
                <a:off x="594481" y="2218766"/>
                <a:ext cx="295834" cy="295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513798" y="2590800"/>
                <a:ext cx="457200" cy="49081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130" name="Freeform 129"/>
          <p:cNvSpPr/>
          <p:nvPr/>
        </p:nvSpPr>
        <p:spPr>
          <a:xfrm>
            <a:off x="1124588" y="3972369"/>
            <a:ext cx="1815353" cy="350290"/>
          </a:xfrm>
          <a:custGeom>
            <a:avLst/>
            <a:gdLst>
              <a:gd name="connsiteX0" fmla="*/ 0 w 981636"/>
              <a:gd name="connsiteY0" fmla="*/ 0 h 578223"/>
              <a:gd name="connsiteX1" fmla="*/ 981636 w 981636"/>
              <a:gd name="connsiteY1" fmla="*/ 578223 h 578223"/>
              <a:gd name="connsiteX0" fmla="*/ 0 w 1815353"/>
              <a:gd name="connsiteY0" fmla="*/ 0 h 26894"/>
              <a:gd name="connsiteX1" fmla="*/ 1815353 w 1815353"/>
              <a:gd name="connsiteY1" fmla="*/ 26894 h 26894"/>
              <a:gd name="connsiteX0" fmla="*/ 0 w 1815353"/>
              <a:gd name="connsiteY0" fmla="*/ 0 h 251125"/>
              <a:gd name="connsiteX1" fmla="*/ 1815353 w 1815353"/>
              <a:gd name="connsiteY1" fmla="*/ 26894 h 251125"/>
              <a:gd name="connsiteX0" fmla="*/ 0 w 1815353"/>
              <a:gd name="connsiteY0" fmla="*/ 0 h 350290"/>
              <a:gd name="connsiteX1" fmla="*/ 1815353 w 1815353"/>
              <a:gd name="connsiteY1" fmla="*/ 26894 h 3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5353" h="350290">
                <a:moveTo>
                  <a:pt x="0" y="0"/>
                </a:moveTo>
                <a:cubicBezTo>
                  <a:pt x="457200" y="372035"/>
                  <a:pt x="1169893" y="542364"/>
                  <a:pt x="1815353" y="26894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Freeform 130"/>
          <p:cNvSpPr/>
          <p:nvPr/>
        </p:nvSpPr>
        <p:spPr>
          <a:xfrm rot="10800000">
            <a:off x="3155089" y="1242633"/>
            <a:ext cx="1815353" cy="350290"/>
          </a:xfrm>
          <a:custGeom>
            <a:avLst/>
            <a:gdLst>
              <a:gd name="connsiteX0" fmla="*/ 0 w 981636"/>
              <a:gd name="connsiteY0" fmla="*/ 0 h 578223"/>
              <a:gd name="connsiteX1" fmla="*/ 981636 w 981636"/>
              <a:gd name="connsiteY1" fmla="*/ 578223 h 578223"/>
              <a:gd name="connsiteX0" fmla="*/ 0 w 1815353"/>
              <a:gd name="connsiteY0" fmla="*/ 0 h 26894"/>
              <a:gd name="connsiteX1" fmla="*/ 1815353 w 1815353"/>
              <a:gd name="connsiteY1" fmla="*/ 26894 h 26894"/>
              <a:gd name="connsiteX0" fmla="*/ 0 w 1815353"/>
              <a:gd name="connsiteY0" fmla="*/ 0 h 251125"/>
              <a:gd name="connsiteX1" fmla="*/ 1815353 w 1815353"/>
              <a:gd name="connsiteY1" fmla="*/ 26894 h 251125"/>
              <a:gd name="connsiteX0" fmla="*/ 0 w 1815353"/>
              <a:gd name="connsiteY0" fmla="*/ 0 h 350290"/>
              <a:gd name="connsiteX1" fmla="*/ 1815353 w 1815353"/>
              <a:gd name="connsiteY1" fmla="*/ 26894 h 35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5353" h="350290">
                <a:moveTo>
                  <a:pt x="0" y="0"/>
                </a:moveTo>
                <a:cubicBezTo>
                  <a:pt x="457200" y="372035"/>
                  <a:pt x="1169893" y="542364"/>
                  <a:pt x="1815353" y="26894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TextBox 131"/>
          <p:cNvSpPr txBox="1"/>
          <p:nvPr/>
        </p:nvSpPr>
        <p:spPr>
          <a:xfrm>
            <a:off x="769160" y="1353015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Rounded MT Bold" panose="020F0704030504030204" pitchFamily="34" charset="0"/>
              </a:rPr>
              <a:t>Students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937158" y="3787019"/>
            <a:ext cx="1766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Rounded MT Bold" panose="020F0704030504030204" pitchFamily="34" charset="0"/>
              </a:rPr>
              <a:t>Coaching Institutions</a:t>
            </a:r>
            <a:endParaRPr lang="en-IN" sz="1200" dirty="0">
              <a:latin typeface="Arial Rounded MT Bold" panose="020F0704030504030204" pitchFamily="34" charset="0"/>
            </a:endParaRPr>
          </a:p>
        </p:txBody>
      </p:sp>
      <p:sp>
        <p:nvSpPr>
          <p:cNvPr id="134" name="Content Placeholder 5"/>
          <p:cNvSpPr txBox="1">
            <a:spLocks/>
          </p:cNvSpPr>
          <p:nvPr/>
        </p:nvSpPr>
        <p:spPr>
          <a:xfrm>
            <a:off x="6095999" y="942804"/>
            <a:ext cx="5684839" cy="543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Business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Students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 log-in and buy specific test packages relevant to their exam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Coaching Institutions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upload questions with their customized BA dashboards and create, manage and price test packages for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India Online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will offer this application free to students and will earn a 20-30% margin on each transaction</a:t>
            </a:r>
          </a:p>
          <a:p>
            <a:endParaRPr lang="en-US" sz="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Student Traction and Projected Revenues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36" name="Content Placeholder 5"/>
          <p:cNvSpPr txBox="1">
            <a:spLocks/>
          </p:cNvSpPr>
          <p:nvPr/>
        </p:nvSpPr>
        <p:spPr>
          <a:xfrm>
            <a:off x="275771" y="4428077"/>
            <a:ext cx="5820229" cy="1945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B0F0"/>
                </a:solidFill>
                <a:latin typeface="+mj-lt"/>
              </a:rPr>
              <a:t>Funding Requirement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company plans to raise $ ~2 Mn over FY 2014 and FY 2015. The funds will be utilized towards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Investment in IT Infrastructure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Funding initial business operations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National brand building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201716" y="4250277"/>
            <a:ext cx="1075918" cy="759903"/>
            <a:chOff x="6201716" y="4478877"/>
            <a:chExt cx="1075918" cy="759903"/>
          </a:xfrm>
          <a:solidFill>
            <a:schemeClr val="bg1">
              <a:lumMod val="65000"/>
            </a:schemeClr>
          </a:solidFill>
        </p:grpSpPr>
        <p:grpSp>
          <p:nvGrpSpPr>
            <p:cNvPr id="23" name="Group 22"/>
            <p:cNvGrpSpPr/>
            <p:nvPr/>
          </p:nvGrpSpPr>
          <p:grpSpPr>
            <a:xfrm>
              <a:off x="6201716" y="4478877"/>
              <a:ext cx="313384" cy="597948"/>
              <a:chOff x="6201716" y="4428077"/>
              <a:chExt cx="313384" cy="597948"/>
            </a:xfrm>
            <a:grpFill/>
          </p:grpSpPr>
          <p:sp>
            <p:nvSpPr>
              <p:cNvPr id="4" name="Oval 3"/>
              <p:cNvSpPr/>
              <p:nvPr/>
            </p:nvSpPr>
            <p:spPr>
              <a:xfrm>
                <a:off x="6252829" y="4428077"/>
                <a:ext cx="211158" cy="2111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6201716" y="4670425"/>
                <a:ext cx="313384" cy="3556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434133" y="4838670"/>
              <a:ext cx="843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</a:t>
              </a:r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13mn</a:t>
              </a:r>
              <a:endPara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6133706" y="5021711"/>
            <a:ext cx="828000" cy="82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120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Lac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513229" y="4250277"/>
            <a:ext cx="1026350" cy="759903"/>
            <a:chOff x="7518807" y="4478877"/>
            <a:chExt cx="1026350" cy="759903"/>
          </a:xfrm>
          <a:solidFill>
            <a:schemeClr val="bg1">
              <a:lumMod val="65000"/>
            </a:schemeClr>
          </a:solidFill>
        </p:grpSpPr>
        <p:grpSp>
          <p:nvGrpSpPr>
            <p:cNvPr id="98" name="Group 97"/>
            <p:cNvGrpSpPr/>
            <p:nvPr/>
          </p:nvGrpSpPr>
          <p:grpSpPr>
            <a:xfrm>
              <a:off x="7518807" y="4478877"/>
              <a:ext cx="313384" cy="597948"/>
              <a:chOff x="6201716" y="4428077"/>
              <a:chExt cx="313384" cy="597948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6252829" y="4428077"/>
                <a:ext cx="211158" cy="2111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6201716" y="4670425"/>
                <a:ext cx="313384" cy="3556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7701656" y="4838670"/>
              <a:ext cx="843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1.4mn</a:t>
              </a:r>
              <a:endPara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137" name="Oval 136"/>
          <p:cNvSpPr/>
          <p:nvPr/>
        </p:nvSpPr>
        <p:spPr>
          <a:xfrm>
            <a:off x="7513229" y="5021711"/>
            <a:ext cx="828000" cy="82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1200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Lacs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946689" y="4250277"/>
            <a:ext cx="1068401" cy="759903"/>
            <a:chOff x="8835898" y="4478877"/>
            <a:chExt cx="1068401" cy="759903"/>
          </a:xfrm>
          <a:solidFill>
            <a:schemeClr val="bg1">
              <a:lumMod val="65000"/>
            </a:schemeClr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8835898" y="4478877"/>
              <a:ext cx="313384" cy="597948"/>
              <a:chOff x="6201716" y="4428077"/>
              <a:chExt cx="313384" cy="597948"/>
            </a:xfrm>
            <a:grpFill/>
          </p:grpSpPr>
          <p:sp>
            <p:nvSpPr>
              <p:cNvPr id="103" name="Oval 102"/>
              <p:cNvSpPr/>
              <p:nvPr/>
            </p:nvSpPr>
            <p:spPr>
              <a:xfrm>
                <a:off x="6252829" y="4428077"/>
                <a:ext cx="211158" cy="2111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6201716" y="4670425"/>
                <a:ext cx="313384" cy="3556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9060798" y="4838670"/>
              <a:ext cx="843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3.7mn</a:t>
              </a:r>
              <a:endPara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138" name="Oval 137"/>
          <p:cNvSpPr/>
          <p:nvPr/>
        </p:nvSpPr>
        <p:spPr>
          <a:xfrm>
            <a:off x="8892752" y="5021711"/>
            <a:ext cx="828000" cy="82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3000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Lacs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356188" y="4250277"/>
            <a:ext cx="1062364" cy="759903"/>
            <a:chOff x="10152988" y="4478877"/>
            <a:chExt cx="1062364" cy="759903"/>
          </a:xfrm>
          <a:solidFill>
            <a:schemeClr val="bg1">
              <a:lumMod val="65000"/>
            </a:schemeClr>
          </a:solidFill>
        </p:grpSpPr>
        <p:grpSp>
          <p:nvGrpSpPr>
            <p:cNvPr id="27" name="Group 26"/>
            <p:cNvGrpSpPr/>
            <p:nvPr/>
          </p:nvGrpSpPr>
          <p:grpSpPr>
            <a:xfrm>
              <a:off x="10152988" y="4478877"/>
              <a:ext cx="313384" cy="597948"/>
              <a:chOff x="10152988" y="4478877"/>
              <a:chExt cx="313384" cy="597948"/>
            </a:xfrm>
            <a:grpFill/>
          </p:grpSpPr>
          <p:sp>
            <p:nvSpPr>
              <p:cNvPr id="106" name="Oval 105"/>
              <p:cNvSpPr/>
              <p:nvPr/>
            </p:nvSpPr>
            <p:spPr>
              <a:xfrm>
                <a:off x="10204101" y="4478877"/>
                <a:ext cx="211158" cy="21115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10152988" y="4721225"/>
                <a:ext cx="313384" cy="3556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10371851" y="4838670"/>
              <a:ext cx="8435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6.4mn</a:t>
              </a:r>
              <a:endParaRPr lang="en-I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139" name="Oval 138"/>
          <p:cNvSpPr/>
          <p:nvPr/>
        </p:nvSpPr>
        <p:spPr>
          <a:xfrm>
            <a:off x="10302251" y="5021711"/>
            <a:ext cx="828000" cy="82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5500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</a:rPr>
              <a:t>Lacs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5640" y="40597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2014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786929" y="40597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9168218" y="40597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2016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0549508" y="4059777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2017</a:t>
            </a:r>
            <a:endParaRPr lang="en-IN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7253080" y="4182988"/>
            <a:ext cx="0" cy="18450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8675480" y="4182988"/>
            <a:ext cx="0" cy="18450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0097880" y="4182988"/>
            <a:ext cx="0" cy="18450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103249" y="6028023"/>
            <a:ext cx="199265" cy="345789"/>
            <a:chOff x="6176316" y="6063348"/>
            <a:chExt cx="313384" cy="597948"/>
          </a:xfrm>
          <a:solidFill>
            <a:schemeClr val="bg1">
              <a:lumMod val="65000"/>
            </a:schemeClr>
          </a:solidFill>
        </p:grpSpPr>
        <p:sp>
          <p:nvSpPr>
            <p:cNvPr id="145" name="Oval 144"/>
            <p:cNvSpPr/>
            <p:nvPr/>
          </p:nvSpPr>
          <p:spPr>
            <a:xfrm>
              <a:off x="6227429" y="6063348"/>
              <a:ext cx="211158" cy="2111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6176316" y="6305696"/>
              <a:ext cx="313384" cy="3556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275692" y="6129409"/>
            <a:ext cx="307058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Students Transacting on the Platform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9423564" y="6157812"/>
            <a:ext cx="216000" cy="216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Rectangle 151"/>
          <p:cNvSpPr/>
          <p:nvPr/>
        </p:nvSpPr>
        <p:spPr>
          <a:xfrm>
            <a:off x="9628492" y="6129409"/>
            <a:ext cx="20967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Approx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Revenues in Lacs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MARKET OVERVIEW</a:t>
            </a:r>
            <a:endParaRPr lang="en-IN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278296" y="862979"/>
            <a:ext cx="5817704" cy="344601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B0F0"/>
                </a:solidFill>
                <a:latin typeface="+mj-lt"/>
              </a:rPr>
              <a:t>Exam Applicants </a:t>
            </a:r>
            <a:r>
              <a:rPr lang="en-US" sz="1800" b="1" dirty="0" smtClean="0">
                <a:solidFill>
                  <a:srgbClr val="00B0F0"/>
                </a:solidFill>
                <a:latin typeface="+mj-lt"/>
              </a:rPr>
              <a:t> - Currently Addressed Market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813" y="1289252"/>
            <a:ext cx="444210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CAT -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number of applicants for CAT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2013 dipped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five-year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low</a:t>
            </a:r>
          </a:p>
          <a:p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JEE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Registered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highest ever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registrations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</a:t>
            </a:r>
            <a:r>
              <a:rPr lang="en-IN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JEE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-2013 exams</a:t>
            </a:r>
          </a:p>
          <a:p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AIEEE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-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number of applicants in </a:t>
            </a:r>
            <a:r>
              <a:rPr lang="en-IN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AIEEE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-2012 were 1.3 million, in 2011- 1.1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million</a:t>
            </a:r>
          </a:p>
          <a:p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GATE -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total of 12,00,728 candidates registered for GATE 2013 and 9,84,855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candidates appeared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 the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exam</a:t>
            </a:r>
          </a:p>
          <a:p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BANK PO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7,51,032 candidates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appeared for bank PO exam on June 17,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2012</a:t>
            </a:r>
          </a:p>
          <a:p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Other State Exams –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targets to cater another 5 lac candidates for miscellaneous state exams</a:t>
            </a:r>
          </a:p>
          <a:p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US" sz="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US" sz="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Total Target Students  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7722" y="1289252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1.96 Lac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0696" y="1982179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14 Lacs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0696" y="2725906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13 Lacs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455" y="3469633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~12 Lacs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9938" y="4264162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~7.5 Lacs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842970" y="856190"/>
            <a:ext cx="757553" cy="388547"/>
            <a:chOff x="5255345" y="856190"/>
            <a:chExt cx="757553" cy="388547"/>
          </a:xfrm>
        </p:grpSpPr>
        <p:grpSp>
          <p:nvGrpSpPr>
            <p:cNvPr id="14" name="Group 13"/>
            <p:cNvGrpSpPr/>
            <p:nvPr/>
          </p:nvGrpSpPr>
          <p:grpSpPr>
            <a:xfrm>
              <a:off x="5255345" y="856190"/>
              <a:ext cx="203637" cy="388547"/>
              <a:chOff x="6201716" y="4250277"/>
              <a:chExt cx="313384" cy="597948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252829" y="4250277"/>
                <a:ext cx="211158" cy="21115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201716" y="4492625"/>
                <a:ext cx="313384" cy="3556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09261" y="856190"/>
              <a:ext cx="203637" cy="388547"/>
              <a:chOff x="6201716" y="4250277"/>
              <a:chExt cx="313384" cy="59794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6252829" y="4250277"/>
                <a:ext cx="211158" cy="21115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01716" y="4492625"/>
                <a:ext cx="313384" cy="3556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532303" y="856190"/>
              <a:ext cx="203637" cy="388547"/>
              <a:chOff x="6201716" y="4250277"/>
              <a:chExt cx="313384" cy="597948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6252829" y="4250277"/>
                <a:ext cx="211158" cy="21115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6201716" y="4492625"/>
                <a:ext cx="313384" cy="3556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10031" y="1207579"/>
            <a:ext cx="3518062" cy="5166233"/>
            <a:chOff x="7010980" y="836613"/>
            <a:chExt cx="3827350" cy="5537200"/>
          </a:xfrm>
        </p:grpSpPr>
        <p:sp>
          <p:nvSpPr>
            <p:cNvPr id="22" name="Rounded Rectangle 21"/>
            <p:cNvSpPr/>
            <p:nvPr/>
          </p:nvSpPr>
          <p:spPr>
            <a:xfrm>
              <a:off x="7010980" y="836613"/>
              <a:ext cx="3827350" cy="5537200"/>
            </a:xfrm>
            <a:prstGeom prst="roundRect">
              <a:avLst>
                <a:gd name="adj" fmla="val 96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27403" y="1055595"/>
              <a:ext cx="3394502" cy="4910979"/>
            </a:xfrm>
            <a:prstGeom prst="roundRect">
              <a:avLst>
                <a:gd name="adj" fmla="val 67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/>
            <p:cNvSpPr/>
            <p:nvPr/>
          </p:nvSpPr>
          <p:spPr>
            <a:xfrm>
              <a:off x="8797405" y="6036223"/>
              <a:ext cx="254500" cy="2544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8" name="Content Placeholder 5"/>
          <p:cNvSpPr txBox="1">
            <a:spLocks/>
          </p:cNvSpPr>
          <p:nvPr/>
        </p:nvSpPr>
        <p:spPr>
          <a:xfrm>
            <a:off x="6095999" y="862979"/>
            <a:ext cx="5684839" cy="543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rgbClr val="00B0F0"/>
                </a:solidFill>
                <a:latin typeface="+mj-lt"/>
              </a:rPr>
              <a:t>Tablet Market In India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642124" y="1263852"/>
            <a:ext cx="21387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Indian Tablet market is buoyed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by growing preference for tablets in education and enterprise sectors, 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according to a global </a:t>
            </a:r>
            <a:r>
              <a: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 firm </a:t>
            </a:r>
            <a:r>
              <a:rPr lang="en-IN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TechSci</a:t>
            </a:r>
            <a:r>
              <a:rPr lang="en-IN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Research</a:t>
            </a:r>
          </a:p>
          <a:p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It is also expected that most sales will come from Tier 1 cities, although the Tier 2 cities which are also in the race for tablets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21499" y="1948729"/>
            <a:ext cx="427150" cy="627266"/>
            <a:chOff x="7010980" y="836613"/>
            <a:chExt cx="3827350" cy="5537200"/>
          </a:xfrm>
        </p:grpSpPr>
        <p:sp>
          <p:nvSpPr>
            <p:cNvPr id="31" name="Rounded Rectangle 30"/>
            <p:cNvSpPr/>
            <p:nvPr/>
          </p:nvSpPr>
          <p:spPr>
            <a:xfrm>
              <a:off x="7010980" y="836613"/>
              <a:ext cx="3827350" cy="5537200"/>
            </a:xfrm>
            <a:prstGeom prst="roundRect">
              <a:avLst>
                <a:gd name="adj" fmla="val 96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227403" y="1055595"/>
              <a:ext cx="3394502" cy="4910979"/>
            </a:xfrm>
            <a:prstGeom prst="roundRect">
              <a:avLst>
                <a:gd name="adj" fmla="val 67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Oval 32"/>
            <p:cNvSpPr/>
            <p:nvPr/>
          </p:nvSpPr>
          <p:spPr>
            <a:xfrm>
              <a:off x="8797405" y="6036223"/>
              <a:ext cx="254500" cy="2544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89189" y="1762125"/>
            <a:ext cx="554223" cy="813870"/>
            <a:chOff x="7010980" y="836613"/>
            <a:chExt cx="3827350" cy="5537200"/>
          </a:xfrm>
        </p:grpSpPr>
        <p:sp>
          <p:nvSpPr>
            <p:cNvPr id="35" name="Rounded Rectangle 34"/>
            <p:cNvSpPr/>
            <p:nvPr/>
          </p:nvSpPr>
          <p:spPr>
            <a:xfrm>
              <a:off x="7010980" y="836613"/>
              <a:ext cx="3827350" cy="5537200"/>
            </a:xfrm>
            <a:prstGeom prst="roundRect">
              <a:avLst>
                <a:gd name="adj" fmla="val 96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227403" y="1055595"/>
              <a:ext cx="3394502" cy="4910979"/>
            </a:xfrm>
            <a:prstGeom prst="roundRect">
              <a:avLst>
                <a:gd name="adj" fmla="val 67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/>
            <p:cNvSpPr/>
            <p:nvPr/>
          </p:nvSpPr>
          <p:spPr>
            <a:xfrm>
              <a:off x="8797405" y="6036223"/>
              <a:ext cx="254500" cy="2544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381639" y="2062307"/>
            <a:ext cx="506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3.6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44124" y="206230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19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38501" y="1441775"/>
            <a:ext cx="1713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Tab Sales (Unit Lacs)</a:t>
            </a:r>
            <a:endParaRPr lang="en-IN" sz="15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7175" y="2557715"/>
            <a:ext cx="5757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2011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78401" y="2557715"/>
            <a:ext cx="5757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2013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96371" y="1903316"/>
            <a:ext cx="18000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dirty="0">
                <a:solidFill>
                  <a:srgbClr val="00B0F0"/>
                </a:solidFill>
                <a:latin typeface="+mj-lt"/>
              </a:rPr>
              <a:t>$2 </a:t>
            </a:r>
            <a:r>
              <a:rPr lang="en-IN" sz="2200" dirty="0" err="1" smtClean="0">
                <a:solidFill>
                  <a:srgbClr val="00B0F0"/>
                </a:solidFill>
                <a:latin typeface="+mj-lt"/>
              </a:rPr>
              <a:t>bn</a:t>
            </a:r>
            <a:endParaRPr lang="en-IN" sz="2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 </a:t>
            </a:r>
            <a:r>
              <a:rPr lang="en-IN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Indian tablet </a:t>
            </a:r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market size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IN" sz="2200" dirty="0">
                <a:solidFill>
                  <a:srgbClr val="00B0F0"/>
                </a:solidFill>
                <a:latin typeface="+mj-lt"/>
              </a:rPr>
              <a:t>33% </a:t>
            </a:r>
            <a:r>
              <a:rPr lang="en-IN" sz="2200" dirty="0" err="1" smtClean="0">
                <a:solidFill>
                  <a:srgbClr val="00B0F0"/>
                </a:solidFill>
                <a:latin typeface="+mj-lt"/>
              </a:rPr>
              <a:t>CAGR</a:t>
            </a:r>
            <a:endParaRPr lang="en-IN" sz="2200" dirty="0" smtClean="0">
              <a:solidFill>
                <a:srgbClr val="00B0F0"/>
              </a:solidFill>
              <a:latin typeface="+mj-lt"/>
            </a:endParaRPr>
          </a:p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forecasted growth rate for TAB sales till 2018</a:t>
            </a:r>
          </a:p>
          <a:p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aphicFrame>
        <p:nvGraphicFramePr>
          <p:cNvPr id="44" name="Chart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50259"/>
              </p:ext>
            </p:extLst>
          </p:nvPr>
        </p:nvGraphicFramePr>
        <p:xfrm>
          <a:off x="6058354" y="4482041"/>
          <a:ext cx="1917497" cy="202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8001718" y="4720663"/>
            <a:ext cx="1080691" cy="1246495"/>
            <a:chOff x="6407785" y="4276173"/>
            <a:chExt cx="1080691" cy="1246495"/>
          </a:xfrm>
        </p:grpSpPr>
        <p:sp>
          <p:nvSpPr>
            <p:cNvPr id="50" name="Rectangle 49"/>
            <p:cNvSpPr/>
            <p:nvPr/>
          </p:nvSpPr>
          <p:spPr>
            <a:xfrm>
              <a:off x="6407785" y="4276173"/>
              <a:ext cx="885179" cy="12464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1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Samsung</a:t>
              </a:r>
            </a:p>
            <a:p>
              <a:r>
                <a:rPr lang="en-US" sz="1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Apple</a:t>
              </a:r>
            </a:p>
            <a:p>
              <a:r>
                <a:rPr lang="en-US" sz="1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RIM</a:t>
              </a:r>
            </a:p>
            <a:p>
              <a:r>
                <a:rPr lang="en-US" sz="15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HCL</a:t>
              </a:r>
              <a:endPara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n-US" sz="15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Others</a:t>
              </a:r>
              <a:endParaRPr lang="en-IN" sz="15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284727" y="4406900"/>
              <a:ext cx="203749" cy="987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284727" y="4635303"/>
              <a:ext cx="203749" cy="987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284727" y="4863706"/>
              <a:ext cx="203749" cy="9873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284727" y="5092109"/>
              <a:ext cx="203749" cy="9873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284727" y="5320511"/>
              <a:ext cx="203749" cy="9873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6361825" y="2856674"/>
            <a:ext cx="144975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B0F0"/>
                </a:solidFill>
                <a:latin typeface="+mj-lt"/>
              </a:rPr>
              <a:t>7.3 Mn Units</a:t>
            </a:r>
          </a:p>
          <a:p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Expected to be sold by 2016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38501" y="4238762"/>
            <a:ext cx="17388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Market Share (2012)</a:t>
            </a:r>
            <a:endParaRPr lang="en-IN" sz="15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3074780" y="2137983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3074780" y="1452183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3074780" y="537783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3074780" y="-160717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074780" y="-859217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22298" y="5038862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  <a:latin typeface="+mj-lt"/>
              </a:rPr>
              <a:t>~</a:t>
            </a:r>
            <a:r>
              <a:rPr lang="en-US" sz="2000" dirty="0" smtClean="0">
                <a:solidFill>
                  <a:srgbClr val="00B0F0"/>
                </a:solidFill>
                <a:latin typeface="+mj-lt"/>
              </a:rPr>
              <a:t>5 Lacs</a:t>
            </a:r>
            <a:endParaRPr lang="en-IN" sz="2000" dirty="0">
              <a:solidFill>
                <a:srgbClr val="00B0F0"/>
              </a:solidFill>
              <a:latin typeface="+mj-lt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rot="5400000">
            <a:off x="3074780" y="2823783"/>
            <a:ext cx="0" cy="547784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692455" y="5709548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latin typeface="+mj-lt"/>
              </a:rPr>
              <a:t>~52 Lacs</a:t>
            </a:r>
            <a:endParaRPr lang="en-IN" sz="2000" b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2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296" y="862979"/>
            <a:ext cx="5817704" cy="271852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B0F0"/>
                </a:solidFill>
                <a:latin typeface="+mj-lt"/>
              </a:rPr>
              <a:t>About the Company </a:t>
            </a: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  <a:p>
            <a:endParaRPr lang="en-US" sz="1800" b="1" dirty="0">
              <a:solidFill>
                <a:srgbClr val="00B0F0"/>
              </a:solidFill>
              <a:latin typeface="+mj-lt"/>
            </a:endParaRP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  <a:p>
            <a:endParaRPr lang="en-US" sz="1800" b="1" dirty="0">
              <a:solidFill>
                <a:srgbClr val="00B0F0"/>
              </a:solidFill>
              <a:latin typeface="+mj-lt"/>
            </a:endParaRP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  <a:p>
            <a:endParaRPr lang="en-US" sz="1800" b="1" dirty="0" smtClean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COMPANY OVERVIEW</a:t>
            </a:r>
            <a:endParaRPr lang="en-IN" dirty="0"/>
          </a:p>
        </p:txBody>
      </p:sp>
      <p:grpSp>
        <p:nvGrpSpPr>
          <p:cNvPr id="30" name="Group 29"/>
          <p:cNvGrpSpPr/>
          <p:nvPr/>
        </p:nvGrpSpPr>
        <p:grpSpPr>
          <a:xfrm>
            <a:off x="376518" y="1111078"/>
            <a:ext cx="5719483" cy="2701257"/>
            <a:chOff x="376518" y="1388983"/>
            <a:chExt cx="5719483" cy="2701257"/>
          </a:xfrm>
        </p:grpSpPr>
        <p:sp>
          <p:nvSpPr>
            <p:cNvPr id="4" name="Rectangle 3"/>
            <p:cNvSpPr/>
            <p:nvPr/>
          </p:nvSpPr>
          <p:spPr>
            <a:xfrm>
              <a:off x="376518" y="2353231"/>
              <a:ext cx="1438835" cy="4034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+mj-lt"/>
                </a:rPr>
                <a:t>2011</a:t>
              </a:r>
              <a:endParaRPr lang="en-IN" b="1" dirty="0"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63271" y="2353231"/>
              <a:ext cx="1438835" cy="4034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+mj-lt"/>
                </a:rPr>
                <a:t>2012</a:t>
              </a:r>
              <a:endParaRPr lang="en-IN" b="1" dirty="0">
                <a:latin typeface="+mj-lt"/>
              </a:endParaRPr>
            </a:p>
          </p:txBody>
        </p:sp>
        <p:sp>
          <p:nvSpPr>
            <p:cNvPr id="7" name="Pentagon 6"/>
            <p:cNvSpPr/>
            <p:nvPr/>
          </p:nvSpPr>
          <p:spPr>
            <a:xfrm>
              <a:off x="3550024" y="2353231"/>
              <a:ext cx="1438835" cy="403412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+mj-lt"/>
                </a:rPr>
                <a:t>2013</a:t>
              </a:r>
              <a:endParaRPr lang="en-IN" b="1" dirty="0">
                <a:latin typeface="+mj-lt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117482" y="1514173"/>
              <a:ext cx="427150" cy="627266"/>
              <a:chOff x="7010980" y="836613"/>
              <a:chExt cx="3827350" cy="553720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010980" y="836613"/>
                <a:ext cx="3827350" cy="5537200"/>
              </a:xfrm>
              <a:prstGeom prst="roundRect">
                <a:avLst>
                  <a:gd name="adj" fmla="val 964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7227403" y="1055595"/>
                <a:ext cx="3394502" cy="4910979"/>
              </a:xfrm>
              <a:prstGeom prst="roundRect">
                <a:avLst>
                  <a:gd name="adj" fmla="val 676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797405" y="6036223"/>
                <a:ext cx="254500" cy="25449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573240" y="1673319"/>
              <a:ext cx="133638" cy="881618"/>
              <a:chOff x="4694263" y="1673319"/>
              <a:chExt cx="133638" cy="881618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4761082" y="1707776"/>
                <a:ext cx="0" cy="847161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4694263" y="1673319"/>
                <a:ext cx="133638" cy="13363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>
                  <a:latin typeface="+mj-lt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4640059" y="1388983"/>
              <a:ext cx="145594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Platform development took a period of </a:t>
              </a:r>
              <a:r>
                <a:rPr lang="en-IN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18 Months 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 rot="10800000">
              <a:off x="2004449" y="2529604"/>
              <a:ext cx="133638" cy="881618"/>
              <a:chOff x="4694263" y="1673319"/>
              <a:chExt cx="133638" cy="88161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4761082" y="1707776"/>
                <a:ext cx="0" cy="847161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4694263" y="1673319"/>
                <a:ext cx="133638" cy="13363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2138087" y="3074577"/>
              <a:ext cx="1411937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~2 </a:t>
              </a:r>
              <a:r>
                <a:rPr lang="en-IN" sz="15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Crs</a:t>
              </a:r>
              <a:r>
                <a:rPr lang="en-IN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. </a:t>
              </a:r>
              <a:r>
                <a:rPr lang="en-IN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</a:t>
              </a:r>
              <a:r>
                <a:rPr lang="en-IN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otal investment</a:t>
              </a:r>
            </a:p>
            <a:p>
              <a:r>
                <a:rPr lang="en-IN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made till date 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25728" y="1673319"/>
              <a:ext cx="133638" cy="881618"/>
              <a:chOff x="4694263" y="1673319"/>
              <a:chExt cx="133638" cy="88161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4761082" y="1707776"/>
                <a:ext cx="0" cy="847161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4694263" y="1673319"/>
                <a:ext cx="133638" cy="13363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515215" y="1463139"/>
              <a:ext cx="2928430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The Platform is compatible to</a:t>
              </a:r>
            </a:p>
            <a:p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Andriod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, </a:t>
              </a:r>
              <a:r>
                <a:rPr lang="en-US" sz="15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IOS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&amp; Windows 8 Systems</a:t>
              </a:r>
              <a:r>
                <a:rPr lang="en-US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 </a:t>
              </a:r>
              <a:endParaRPr lang="en-I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 rot="10800000">
              <a:off x="4438283" y="2529604"/>
              <a:ext cx="133638" cy="881618"/>
              <a:chOff x="4694263" y="1673319"/>
              <a:chExt cx="133638" cy="881618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4761082" y="1707776"/>
                <a:ext cx="0" cy="847161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694263" y="1673319"/>
                <a:ext cx="133638" cy="13363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4542641" y="3074577"/>
              <a:ext cx="155336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The BA’s manage their inventory with customized dashboards</a:t>
              </a:r>
              <a:endParaRPr lang="en-IN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31" name="Content Placeholder 5"/>
          <p:cNvSpPr txBox="1">
            <a:spLocks/>
          </p:cNvSpPr>
          <p:nvPr/>
        </p:nvSpPr>
        <p:spPr>
          <a:xfrm>
            <a:off x="6095999" y="862979"/>
            <a:ext cx="5684839" cy="543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Business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USPs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Incremental 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revenue incentives for business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associates to reach a wider 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market </a:t>
            </a: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 </a:t>
            </a:r>
            <a:r>
              <a:rPr lang="en-I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very low fixed cost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students get to choose from a wide range of exam content providers and practice test papers at their convenience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First App to provide largest question banks, test, packages on competitive examination and it's syllabus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Each test provides topic wise analysis and nation-wide benchmarking for each student</a:t>
            </a:r>
          </a:p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Future Avenues of Growth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8296" y="3770356"/>
            <a:ext cx="5817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Management</a:t>
            </a:r>
          </a:p>
          <a:p>
            <a:r>
              <a:rPr lang="en-US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Mr</a:t>
            </a:r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DG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currently the director of an IT company based out of Bhopal is the originator of the this concept. With 14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yrs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in the IT industry his work spans in the areas of gaming, mobile, telecom, CRM, retail &amp; finance. His last stint was in US as a director of a technology firm before he moved to set up his own venture in India. His experience includes working with firms such as IBM, Satyam, T-Mobile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etc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ranging from middle management to senior leadership positions. DG, holds an MBA from Symbiosis Pune &amp; Masters in Computer Application from UP, University</a:t>
            </a:r>
          </a:p>
          <a:p>
            <a:r>
              <a:rPr 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Team –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team of 20 application developers are deployed to continuously upgrade and support the technology requirements of the platform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8675538" y="4549303"/>
            <a:ext cx="715966" cy="1051386"/>
            <a:chOff x="7010980" y="836613"/>
            <a:chExt cx="3827350" cy="5537200"/>
          </a:xfrm>
        </p:grpSpPr>
        <p:sp>
          <p:nvSpPr>
            <p:cNvPr id="34" name="Rounded Rectangle 33"/>
            <p:cNvSpPr/>
            <p:nvPr/>
          </p:nvSpPr>
          <p:spPr>
            <a:xfrm>
              <a:off x="7010980" y="836613"/>
              <a:ext cx="3827350" cy="5537200"/>
            </a:xfrm>
            <a:prstGeom prst="roundRect">
              <a:avLst>
                <a:gd name="adj" fmla="val 964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227403" y="1055595"/>
              <a:ext cx="3394502" cy="4910979"/>
            </a:xfrm>
            <a:prstGeom prst="roundRect">
              <a:avLst>
                <a:gd name="adj" fmla="val 67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8797405" y="6036223"/>
              <a:ext cx="254500" cy="2544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460111" y="5739990"/>
            <a:ext cx="21203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Collaboration with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Local Business Associates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30442" y="5739990"/>
            <a:ext cx="28469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Online store for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wide range of educational content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31809" y="3812502"/>
            <a:ext cx="22034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Large Inventory of content</a:t>
            </a:r>
          </a:p>
          <a:p>
            <a:pPr algn="ctr"/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other than question banks</a:t>
            </a:r>
            <a:endParaRPr lang="en-IN" sz="15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98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660</Words>
  <Application>Microsoft Office PowerPoint</Application>
  <PresentationFormat>Widescreen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HelveticaNeueLT Std Cn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58</cp:revision>
  <dcterms:created xsi:type="dcterms:W3CDTF">2013-09-10T07:23:23Z</dcterms:created>
  <dcterms:modified xsi:type="dcterms:W3CDTF">2014-12-09T07:28:53Z</dcterms:modified>
</cp:coreProperties>
</file>