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Canon%20Consulting%20Project\Charts%20Back%20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Canon%20Consulting%20Project\Charts%20Back%20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Canon%20Consulting%20Project\Charts%20Back%20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Canon%20Consulting%20Project\Charts%20Back%20U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Canon%20Consulting%20Project\Charts%20Back%20U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Canon%20Consulting%20Project\Charts%20Back%20U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Sheet5!$B$4</c:f>
              <c:strCache>
                <c:ptCount val="1"/>
                <c:pt idx="0">
                  <c:v>CIPL MTP - Existing Plan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Sheet5!$C$2:$G$2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Sheet5!$C$4:$G$4</c:f>
              <c:numCache>
                <c:formatCode>General</c:formatCode>
                <c:ptCount val="5"/>
                <c:pt idx="0">
                  <c:v>30</c:v>
                </c:pt>
                <c:pt idx="1">
                  <c:v>50</c:v>
                </c:pt>
                <c:pt idx="2">
                  <c:v>70</c:v>
                </c:pt>
                <c:pt idx="3">
                  <c:v>85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overlap val="-27"/>
        <c:axId val="702327752"/>
        <c:axId val="702325400"/>
      </c:barChart>
      <c:catAx>
        <c:axId val="7023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325400"/>
        <c:crosses val="autoZero"/>
        <c:auto val="1"/>
        <c:lblAlgn val="ctr"/>
        <c:lblOffset val="100"/>
        <c:noMultiLvlLbl val="0"/>
      </c:catAx>
      <c:valAx>
        <c:axId val="702325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2327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Sheet5!$B$5</c:f>
              <c:strCache>
                <c:ptCount val="1"/>
                <c:pt idx="0">
                  <c:v>New Company Acuisition</c:v>
                </c:pt>
              </c:strCache>
            </c:strRef>
          </c:tx>
          <c:spPr>
            <a:solidFill>
              <a:srgbClr val="77C0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77C03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Sheet5!$C$2:$G$2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Sheet5!$C$5:$G$5</c:f>
              <c:numCache>
                <c:formatCode>General</c:formatCode>
                <c:ptCount val="5"/>
                <c:pt idx="2">
                  <c:v>50</c:v>
                </c:pt>
                <c:pt idx="3">
                  <c:v>55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overlap val="-27"/>
        <c:axId val="702321088"/>
        <c:axId val="702322656"/>
      </c:barChart>
      <c:catAx>
        <c:axId val="702321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2322656"/>
        <c:crosses val="autoZero"/>
        <c:auto val="1"/>
        <c:lblAlgn val="ctr"/>
        <c:lblOffset val="100"/>
        <c:noMultiLvlLbl val="0"/>
      </c:catAx>
      <c:valAx>
        <c:axId val="702322656"/>
        <c:scaling>
          <c:orientation val="minMax"/>
          <c:max val="120"/>
        </c:scaling>
        <c:delete val="1"/>
        <c:axPos val="l"/>
        <c:numFmt formatCode="General" sourceLinked="1"/>
        <c:majorTickMark val="out"/>
        <c:minorTickMark val="none"/>
        <c:tickLblPos val="nextTo"/>
        <c:crossAx val="70232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Sheet5!$B$11</c:f>
              <c:strCache>
                <c:ptCount val="1"/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Sheet5!$C$2:$G$2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Sheet5!$C$11:$G$11</c:f>
              <c:numCache>
                <c:formatCode>General</c:formatCode>
                <c:ptCount val="5"/>
                <c:pt idx="0">
                  <c:v>30</c:v>
                </c:pt>
                <c:pt idx="1">
                  <c:v>50</c:v>
                </c:pt>
                <c:pt idx="2">
                  <c:v>120</c:v>
                </c:pt>
                <c:pt idx="3">
                  <c:v>140</c:v>
                </c:pt>
                <c:pt idx="4">
                  <c:v>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overlap val="-27"/>
        <c:axId val="702323048"/>
        <c:axId val="702323440"/>
      </c:barChart>
      <c:catAx>
        <c:axId val="70232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323440"/>
        <c:crosses val="autoZero"/>
        <c:auto val="1"/>
        <c:lblAlgn val="ctr"/>
        <c:lblOffset val="100"/>
        <c:noMultiLvlLbl val="0"/>
      </c:catAx>
      <c:valAx>
        <c:axId val="702323440"/>
        <c:scaling>
          <c:orientation val="minMax"/>
          <c:max val="195"/>
        </c:scaling>
        <c:delete val="1"/>
        <c:axPos val="l"/>
        <c:numFmt formatCode="General" sourceLinked="1"/>
        <c:majorTickMark val="out"/>
        <c:minorTickMark val="none"/>
        <c:tickLblPos val="nextTo"/>
        <c:crossAx val="702323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Sheet5!$B$4</c:f>
              <c:strCache>
                <c:ptCount val="1"/>
                <c:pt idx="0">
                  <c:v>CIPL MTP - Existing Plan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Sheet5!$C$2:$G$2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Sheet5!$C$4:$G$4</c:f>
              <c:numCache>
                <c:formatCode>General</c:formatCode>
                <c:ptCount val="5"/>
                <c:pt idx="0">
                  <c:v>30</c:v>
                </c:pt>
                <c:pt idx="1">
                  <c:v>50</c:v>
                </c:pt>
                <c:pt idx="2">
                  <c:v>70</c:v>
                </c:pt>
                <c:pt idx="3">
                  <c:v>85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overlap val="-27"/>
        <c:axId val="702326184"/>
        <c:axId val="702324224"/>
      </c:barChart>
      <c:catAx>
        <c:axId val="70232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324224"/>
        <c:crosses val="autoZero"/>
        <c:auto val="1"/>
        <c:lblAlgn val="ctr"/>
        <c:lblOffset val="100"/>
        <c:noMultiLvlLbl val="0"/>
      </c:catAx>
      <c:valAx>
        <c:axId val="702324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2326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Sheet5!$B$5</c:f>
              <c:strCache>
                <c:ptCount val="1"/>
                <c:pt idx="0">
                  <c:v>New Company Acuisition</c:v>
                </c:pt>
              </c:strCache>
            </c:strRef>
          </c:tx>
          <c:spPr>
            <a:solidFill>
              <a:srgbClr val="77C0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77C03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Sheet5!$C$2:$G$2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Sheet5!$C$5:$G$5</c:f>
              <c:numCache>
                <c:formatCode>General</c:formatCode>
                <c:ptCount val="5"/>
                <c:pt idx="2">
                  <c:v>50</c:v>
                </c:pt>
                <c:pt idx="3">
                  <c:v>55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overlap val="-27"/>
        <c:axId val="702325792"/>
        <c:axId val="396378600"/>
      </c:barChart>
      <c:catAx>
        <c:axId val="702325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6378600"/>
        <c:crosses val="autoZero"/>
        <c:auto val="1"/>
        <c:lblAlgn val="ctr"/>
        <c:lblOffset val="100"/>
        <c:noMultiLvlLbl val="0"/>
      </c:catAx>
      <c:valAx>
        <c:axId val="396378600"/>
        <c:scaling>
          <c:orientation val="minMax"/>
          <c:max val="120"/>
        </c:scaling>
        <c:delete val="1"/>
        <c:axPos val="l"/>
        <c:numFmt formatCode="General" sourceLinked="1"/>
        <c:majorTickMark val="out"/>
        <c:minorTickMark val="none"/>
        <c:tickLblPos val="nextTo"/>
        <c:crossAx val="70232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Sheet5!$B$11</c:f>
              <c:strCache>
                <c:ptCount val="1"/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Sheet5!$C$2:$G$2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Sheet5!$C$11:$G$11</c:f>
              <c:numCache>
                <c:formatCode>General</c:formatCode>
                <c:ptCount val="5"/>
                <c:pt idx="0">
                  <c:v>30</c:v>
                </c:pt>
                <c:pt idx="1">
                  <c:v>50</c:v>
                </c:pt>
                <c:pt idx="2">
                  <c:v>120</c:v>
                </c:pt>
                <c:pt idx="3">
                  <c:v>140</c:v>
                </c:pt>
                <c:pt idx="4">
                  <c:v>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overlap val="-27"/>
        <c:axId val="396380560"/>
        <c:axId val="396375856"/>
      </c:barChart>
      <c:catAx>
        <c:axId val="39638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375856"/>
        <c:crosses val="autoZero"/>
        <c:auto val="1"/>
        <c:lblAlgn val="ctr"/>
        <c:lblOffset val="100"/>
        <c:noMultiLvlLbl val="0"/>
      </c:catAx>
      <c:valAx>
        <c:axId val="396375856"/>
        <c:scaling>
          <c:orientation val="minMax"/>
          <c:max val="195"/>
        </c:scaling>
        <c:delete val="1"/>
        <c:axPos val="l"/>
        <c:numFmt formatCode="General" sourceLinked="1"/>
        <c:majorTickMark val="out"/>
        <c:minorTickMark val="none"/>
        <c:tickLblPos val="nextTo"/>
        <c:crossAx val="39638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goodly.co.in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goodly.co.in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212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24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77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A1B1A4-931C-4969-92DF-3E5A53DCBE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extBox 7"/>
          <p:cNvSpPr txBox="1"/>
          <p:nvPr userDrawn="1"/>
        </p:nvSpPr>
        <p:spPr>
          <a:xfrm>
            <a:off x="5417577" y="6581001"/>
            <a:ext cx="1356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www.goodly.co.in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634" y="199401"/>
            <a:ext cx="592979" cy="33669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64134" y="571446"/>
            <a:ext cx="112637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463550" y="173777"/>
            <a:ext cx="10650084" cy="397669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203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A1B1A4-931C-4969-92DF-3E5A53DCBE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extBox 7"/>
          <p:cNvSpPr txBox="1"/>
          <p:nvPr userDrawn="1"/>
        </p:nvSpPr>
        <p:spPr>
          <a:xfrm>
            <a:off x="5417577" y="6581001"/>
            <a:ext cx="1356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www.goodly.co.in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634" y="199401"/>
            <a:ext cx="592979" cy="33669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64134" y="571446"/>
            <a:ext cx="112637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463550" y="173777"/>
            <a:ext cx="10650084" cy="397669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59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368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3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402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97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387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15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754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986C-1B62-48A5-903F-2E381A94444F}" type="datetimeFigureOut">
              <a:rPr lang="en-IN" smtClean="0"/>
              <a:t>27-07-2015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992B-6C91-4B4A-959E-C2AF08B3C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602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479431" y="2187978"/>
            <a:ext cx="7233139" cy="1808277"/>
            <a:chOff x="2479431" y="2143943"/>
            <a:chExt cx="7233139" cy="1808277"/>
          </a:xfrm>
        </p:grpSpPr>
        <p:sp>
          <p:nvSpPr>
            <p:cNvPr id="5" name="TextBox 4"/>
            <p:cNvSpPr txBox="1"/>
            <p:nvPr/>
          </p:nvSpPr>
          <p:spPr>
            <a:xfrm>
              <a:off x="2479431" y="2143943"/>
              <a:ext cx="723313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8800" dirty="0" smtClean="0">
                  <a:solidFill>
                    <a:srgbClr val="FF6600"/>
                  </a:solidFill>
                  <a:latin typeface="Century Gothic" panose="020B0502020202020204" pitchFamily="34" charset="0"/>
                </a:rPr>
                <a:t>5</a:t>
              </a:r>
              <a:r>
                <a:rPr lang="en-IN" sz="4000" dirty="0" smtClean="0">
                  <a:solidFill>
                    <a:srgbClr val="FF6600"/>
                  </a:solidFill>
                  <a:latin typeface="Century Gothic" panose="020B0502020202020204" pitchFamily="34" charset="0"/>
                </a:rPr>
                <a:t> </a:t>
              </a:r>
              <a:r>
                <a:rPr lang="en-IN" sz="4000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Classic Animation Styles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76246" y="3429000"/>
              <a:ext cx="54395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800" b="1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for stunning presentations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2129589" y="4174959"/>
            <a:ext cx="100624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2310064"/>
            <a:ext cx="100624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 smtClean="0"/>
              <a:t>MERGING CHARTS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463550" y="1964349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$</a:t>
            </a:r>
            <a:r>
              <a:rPr lang="en-IN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Mn</a:t>
            </a:r>
            <a:endParaRPr lang="en-IN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/>
          </p:nvPr>
        </p:nvGraphicFramePr>
        <p:xfrm>
          <a:off x="304800" y="1027763"/>
          <a:ext cx="61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/>
          </p:nvPr>
        </p:nvGraphicFramePr>
        <p:xfrm>
          <a:off x="-24000" y="708449"/>
          <a:ext cx="61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330398" y="943677"/>
            <a:ext cx="4491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Our Standalone Revenue Forecast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30398" y="1451677"/>
            <a:ext cx="4526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>
                <a:solidFill>
                  <a:srgbClr val="77C031"/>
                </a:solidFill>
                <a:latin typeface="Arial Rounded MT Bold" panose="020F0704030504030204" pitchFamily="34" charset="0"/>
              </a:rPr>
              <a:t>Target Company Revenue Forecast</a:t>
            </a:r>
            <a:endParaRPr lang="en-IN" sz="2000" dirty="0">
              <a:solidFill>
                <a:srgbClr val="77C03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/>
          </p:nvPr>
        </p:nvGraphicFramePr>
        <p:xfrm>
          <a:off x="304800" y="1027763"/>
          <a:ext cx="61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688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2721 -7.40741E-7 " pathEditMode="relative" rAng="0" ptsTypes="AA">
                                      <p:cBhvr>
                                        <p:cTn id="3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Graphic spid="16" grpId="0">
        <p:bldAsOne/>
      </p:bldGraphic>
      <p:bldGraphic spid="16" grpId="1">
        <p:bldAsOne/>
      </p:bldGraphic>
      <p:bldGraphic spid="17" grpId="0">
        <p:bldAsOne/>
      </p:bldGraphic>
      <p:bldGraphic spid="17" grpId="1">
        <p:bldAsOne/>
      </p:bldGraphic>
      <p:bldGraphic spid="17" grpId="2">
        <p:bldAsOne/>
      </p:bldGraphic>
      <p:bldP spid="18" grpId="0"/>
      <p:bldP spid="18" grpId="1"/>
      <p:bldP spid="19" grpId="0"/>
      <p:bldP spid="19" grpId="1"/>
      <p:bldGraphic spid="21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/>
              <a:t>MERGING </a:t>
            </a:r>
            <a:r>
              <a:rPr lang="en-IN" dirty="0" smtClean="0"/>
              <a:t>CHARTS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463550" y="1964349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$</a:t>
            </a:r>
            <a:r>
              <a:rPr lang="en-IN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Mn</a:t>
            </a:r>
            <a:endParaRPr lang="en-IN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-24000" y="893203"/>
          <a:ext cx="61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-331408" y="579066"/>
          <a:ext cx="61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-24000" y="893203"/>
          <a:ext cx="61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31000" y="1320800"/>
            <a:ext cx="238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Standalone Revenue</a:t>
            </a:r>
            <a:endParaRPr lang="en-IN" b="1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1000" y="1779683"/>
            <a:ext cx="294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Target Company Revenue</a:t>
            </a:r>
            <a:endParaRPr lang="en-IN" b="1" dirty="0">
              <a:solidFill>
                <a:schemeClr val="accent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1000" y="2254820"/>
            <a:ext cx="1704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Total Revenue</a:t>
            </a:r>
            <a:endParaRPr lang="en-IN" b="1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0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0.02565 -7.40741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  <p:bldGraphic spid="4" grpId="1">
        <p:bldAsOne/>
      </p:bldGraphic>
      <p:bldGraphic spid="5" grpId="0">
        <p:bldAsOne/>
      </p:bldGraphic>
      <p:bldGraphic spid="5" grpId="1">
        <p:bldAsOne/>
      </p:bldGraphic>
      <p:bldGraphic spid="5" grpId="2">
        <p:bldAsOne/>
      </p:bldGraphic>
      <p:bldGraphic spid="8" grpId="0">
        <p:bldAsOne/>
      </p:bldGraphic>
      <p:bldP spid="9" grpId="0"/>
      <p:bldP spid="9" grpId="1"/>
      <p:bldP spid="10" grpId="0"/>
      <p:bldP spid="10" grpId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Century Gothic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Chandeep Chhabra</dc:creator>
  <cp:lastModifiedBy>Chandeep Chhabra</cp:lastModifiedBy>
  <cp:revision>1</cp:revision>
  <dcterms:created xsi:type="dcterms:W3CDTF">2015-07-27T12:11:43Z</dcterms:created>
  <dcterms:modified xsi:type="dcterms:W3CDTF">2015-07-27T12:12:10Z</dcterms:modified>
</cp:coreProperties>
</file>